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23"/>
  </p:notesMasterIdLst>
  <p:handoutMasterIdLst>
    <p:handoutMasterId r:id="rId24"/>
  </p:handoutMasterIdLst>
  <p:sldIdLst>
    <p:sldId id="256" r:id="rId2"/>
    <p:sldId id="411" r:id="rId3"/>
    <p:sldId id="406" r:id="rId4"/>
    <p:sldId id="394" r:id="rId5"/>
    <p:sldId id="412" r:id="rId6"/>
    <p:sldId id="399" r:id="rId7"/>
    <p:sldId id="405" r:id="rId8"/>
    <p:sldId id="403" r:id="rId9"/>
    <p:sldId id="404" r:id="rId10"/>
    <p:sldId id="400" r:id="rId11"/>
    <p:sldId id="413" r:id="rId12"/>
    <p:sldId id="260" r:id="rId13"/>
    <p:sldId id="410" r:id="rId14"/>
    <p:sldId id="407" r:id="rId15"/>
    <p:sldId id="409" r:id="rId16"/>
    <p:sldId id="408" r:id="rId17"/>
    <p:sldId id="401" r:id="rId18"/>
    <p:sldId id="263" r:id="rId19"/>
    <p:sldId id="274" r:id="rId20"/>
    <p:sldId id="390" r:id="rId21"/>
    <p:sldId id="393" r:id="rId22"/>
  </p:sldIdLst>
  <p:sldSz cx="12192000" cy="6858000"/>
  <p:notesSz cx="9236075" cy="6950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3964" autoAdjust="0"/>
  </p:normalViewPr>
  <p:slideViewPr>
    <p:cSldViewPr>
      <p:cViewPr varScale="1">
        <p:scale>
          <a:sx n="43" d="100"/>
          <a:sy n="43" d="100"/>
        </p:scale>
        <p:origin x="-306" y="-96"/>
      </p:cViewPr>
      <p:guideLst>
        <p:guide orient="horz" pos="2160"/>
        <p:guide orient="horz" pos="1298"/>
        <p:guide orient="horz" pos="1434"/>
        <p:guide pos="3840"/>
        <p:guide pos="1617"/>
        <p:guide pos="1708"/>
        <p:guide pos="98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2" tIns="46246" rIns="92492" bIns="46246" rtlCol="0"/>
          <a:lstStyle>
            <a:lvl1pPr algn="l" eaLnBrk="1" hangingPunct="1">
              <a:defRPr sz="1200"/>
            </a:lvl1pPr>
          </a:lstStyle>
          <a:p>
            <a:pPr>
              <a:defRPr/>
            </a:pPr>
            <a:endParaRPr lang="en-CA"/>
          </a:p>
        </p:txBody>
      </p:sp>
      <p:sp>
        <p:nvSpPr>
          <p:cNvPr id="3" name="Date Placeholder 2"/>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eaLnBrk="1" hangingPunct="1">
              <a:defRPr sz="1200"/>
            </a:lvl1pPr>
          </a:lstStyle>
          <a:p>
            <a:pPr>
              <a:defRPr/>
            </a:pPr>
            <a:fld id="{F3A211E9-9634-44EE-90C7-2F4543673C19}" type="datetimeFigureOut">
              <a:rPr lang="en-CA"/>
              <a:pPr>
                <a:defRPr/>
              </a:pPr>
              <a:t>29/04/2016</a:t>
            </a:fld>
            <a:endParaRPr lang="en-CA"/>
          </a:p>
        </p:txBody>
      </p:sp>
      <p:sp>
        <p:nvSpPr>
          <p:cNvPr id="4" name="Footer Placeholder 3"/>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eaLnBrk="1" hangingPunct="1">
              <a:defRPr sz="1200"/>
            </a:lvl1pPr>
          </a:lstStyle>
          <a:p>
            <a:pPr>
              <a:defRPr/>
            </a:pPr>
            <a:endParaRPr lang="en-CA"/>
          </a:p>
        </p:txBody>
      </p:sp>
      <p:sp>
        <p:nvSpPr>
          <p:cNvPr id="5" name="Slide Number Placeholder 4"/>
          <p:cNvSpPr>
            <a:spLocks noGrp="1"/>
          </p:cNvSpPr>
          <p:nvPr>
            <p:ph type="sldNum" sz="quarter" idx="3"/>
          </p:nvPr>
        </p:nvSpPr>
        <p:spPr>
          <a:xfrm>
            <a:off x="5231639" y="6601365"/>
            <a:ext cx="4002299" cy="348710"/>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6CD9880C-3AE4-44E7-8981-E47881709E8B}" type="slidenum">
              <a:rPr lang="en-CA"/>
              <a:pPr>
                <a:defRPr/>
              </a:pPr>
              <a:t>‹#›</a:t>
            </a:fld>
            <a:endParaRPr lang="en-CA"/>
          </a:p>
        </p:txBody>
      </p:sp>
    </p:spTree>
    <p:extLst>
      <p:ext uri="{BB962C8B-B14F-4D97-AF65-F5344CB8AC3E}">
        <p14:creationId xmlns:p14="http://schemas.microsoft.com/office/powerpoint/2010/main" val="348912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eaLnBrk="1" fontAlgn="auto" hangingPunct="1">
              <a:spcBef>
                <a:spcPts val="0"/>
              </a:spcBef>
              <a:spcAft>
                <a:spcPts val="0"/>
              </a:spcAft>
              <a:defRPr sz="1200">
                <a:latin typeface="+mn-lt"/>
              </a:defRPr>
            </a:lvl1pPr>
          </a:lstStyle>
          <a:p>
            <a:pPr>
              <a:defRPr/>
            </a:pPr>
            <a:fld id="{A4AE2F15-634D-46C8-A570-AC59B47CC9BF}" type="datetimeFigureOut">
              <a:rPr lang="en-CA"/>
              <a:pPr>
                <a:defRPr/>
              </a:pPr>
              <a:t>29/04/2016</a:t>
            </a:fld>
            <a:endParaRPr lang="en-CA"/>
          </a:p>
        </p:txBody>
      </p:sp>
      <p:sp>
        <p:nvSpPr>
          <p:cNvPr id="4" name="Slide Image Placeholder 3"/>
          <p:cNvSpPr>
            <a:spLocks noGrp="1" noRot="1" noChangeAspect="1"/>
          </p:cNvSpPr>
          <p:nvPr>
            <p:ph type="sldImg" idx="2"/>
          </p:nvPr>
        </p:nvSpPr>
        <p:spPr>
          <a:xfrm>
            <a:off x="2301875" y="520700"/>
            <a:ext cx="4633913" cy="2606675"/>
          </a:xfrm>
          <a:prstGeom prst="rect">
            <a:avLst/>
          </a:prstGeom>
          <a:noFill/>
          <a:ln w="12700">
            <a:solidFill>
              <a:prstClr val="black"/>
            </a:solidFill>
          </a:ln>
        </p:spPr>
        <p:txBody>
          <a:bodyPr vert="horz" lIns="92492" tIns="46246" rIns="92492" bIns="46246" rtlCol="0" anchor="ctr"/>
          <a:lstStyle/>
          <a:p>
            <a:pPr lvl="0"/>
            <a:endParaRPr lang="en-CA" noProof="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atin typeface="Calibri" pitchFamily="34" charset="0"/>
              </a:defRPr>
            </a:lvl1pPr>
          </a:lstStyle>
          <a:p>
            <a:pPr>
              <a:defRPr/>
            </a:pPr>
            <a:fld id="{62F85E14-F0D8-4859-BDE8-E28EE3C2837B}" type="slidenum">
              <a:rPr lang="en-CA"/>
              <a:pPr>
                <a:defRPr/>
              </a:pPr>
              <a:t>‹#›</a:t>
            </a:fld>
            <a:endParaRPr lang="en-CA"/>
          </a:p>
        </p:txBody>
      </p:sp>
    </p:spTree>
    <p:extLst>
      <p:ext uri="{BB962C8B-B14F-4D97-AF65-F5344CB8AC3E}">
        <p14:creationId xmlns:p14="http://schemas.microsoft.com/office/powerpoint/2010/main" val="3774665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CA" dirty="0" smtClean="0">
                <a:solidFill>
                  <a:schemeClr val="bg2">
                    <a:lumMod val="60000"/>
                    <a:lumOff val="40000"/>
                  </a:schemeClr>
                </a:solidFill>
                <a:effectLst>
                  <a:outerShdw blurRad="38100" dist="38100" dir="2700000" algn="tl">
                    <a:srgbClr val="000000"/>
                  </a:outerShdw>
                </a:effectLst>
                <a:cs typeface="Arial" charset="0"/>
              </a:rPr>
              <a:t>Learning</a:t>
            </a:r>
            <a:r>
              <a:rPr lang="en-CA" dirty="0" smtClean="0">
                <a:effectLst>
                  <a:outerShdw blurRad="38100" dist="38100" dir="2700000" algn="tl">
                    <a:srgbClr val="000000"/>
                  </a:outerShdw>
                </a:effectLst>
                <a:cs typeface="Arial" charset="0"/>
              </a:rPr>
              <a:t> how to teach the “over 55” crowd effectively. </a:t>
            </a:r>
          </a:p>
          <a:p>
            <a:pPr eaLnBrk="1" hangingPunct="1">
              <a:spcBef>
                <a:spcPct val="0"/>
              </a:spcBef>
              <a:defRPr/>
            </a:pPr>
            <a:endParaRPr lang="en-CA"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6F2C27E3-6B60-44A8-94F1-EE51B32C7EF1}" type="slidenum">
              <a:rPr lang="en-CA" altLang="en-US" smtClean="0">
                <a:latin typeface="Calibri" pitchFamily="34" charset="0"/>
              </a:rPr>
              <a:pPr/>
              <a:t>1</a:t>
            </a:fld>
            <a:endParaRPr lang="en-CA" alt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is a real need to teach seniors technology that is only going to grow as the population continues to age; as there are more technological advancements; and even more services that will be delivered only in an online format.</a:t>
            </a:r>
          </a:p>
          <a:p>
            <a:r>
              <a:rPr lang="en-US" altLang="en-US" dirty="0" smtClean="0"/>
              <a:t>By teaching technology, you are giving seniors the tech skills to stay socially connected with family and friends and to reduce the feelings of isolation.</a:t>
            </a:r>
          </a:p>
          <a:p>
            <a:r>
              <a:rPr lang="en-US" altLang="en-US" dirty="0" smtClean="0"/>
              <a:t>You are providing them with skills to ensure their independence.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D291FA85-804F-403E-8028-5F747DE95015}" type="slidenum">
              <a:rPr lang="en-CA" altLang="en-US" smtClean="0">
                <a:latin typeface="Calibri" pitchFamily="34" charset="0"/>
              </a:rPr>
              <a:pPr/>
              <a:t>10</a:t>
            </a:fld>
            <a:endParaRPr lang="en-CA" altLang="en-US"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7EC12BDE-A8C5-463F-9838-545DB86AD28F}" type="slidenum">
              <a:rPr lang="en-CA" altLang="en-US" smtClean="0">
                <a:latin typeface="Calibri" pitchFamily="34" charset="0"/>
              </a:rPr>
              <a:pPr/>
              <a:t>11</a:t>
            </a:fld>
            <a:endParaRPr lang="en-CA" altLang="en-US" dirty="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Of senior social media users, 87% were on Facebook—(CBC study, 2015)</a:t>
            </a:r>
          </a:p>
          <a:p>
            <a:pPr eaLnBrk="1" hangingPunct="1">
              <a:buFont typeface="Wingdings" pitchFamily="2" charset="2"/>
              <a:buNone/>
            </a:pPr>
            <a:r>
              <a:rPr lang="en-US" altLang="en-US" dirty="0" smtClean="0"/>
              <a:t>#1 reason FB is most popular--way to stay connected with family and friends and easy for seniors to navigate</a:t>
            </a:r>
          </a:p>
          <a:p>
            <a:pPr eaLnBrk="1" hangingPunct="1"/>
            <a:r>
              <a:rPr lang="en-US" altLang="en-US" dirty="0" smtClean="0"/>
              <a:t>To see pictures of kids and grandkids</a:t>
            </a:r>
          </a:p>
          <a:p>
            <a:pPr eaLnBrk="1" hangingPunct="1"/>
            <a:r>
              <a:rPr lang="en-US" altLang="en-US" dirty="0" smtClean="0"/>
              <a:t>Pressure from kids/grandkids/friends to communicate this way</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7724597F-7F67-477A-A3DC-BF8EB98C8516}" type="slidenum">
              <a:rPr lang="en-CA" altLang="en-US" smtClean="0">
                <a:latin typeface="Calibri" pitchFamily="34" charset="0"/>
              </a:rPr>
              <a:pPr/>
              <a:t>12</a:t>
            </a:fld>
            <a:endParaRPr lang="en-CA" altLang="en-US" dirty="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the one-on-one tech help sessions, ascertain from that person, beforehand, what they wish to accomplish</a:t>
            </a:r>
          </a:p>
          <a:p>
            <a:r>
              <a:rPr lang="en-US" altLang="en-US" dirty="0" smtClean="0"/>
              <a:t>Create handouts for them, before they arrive, and add notes as you instruct</a:t>
            </a:r>
          </a:p>
          <a:p>
            <a:r>
              <a:rPr lang="en-US" altLang="en-US" dirty="0" smtClean="0"/>
              <a:t>Make sure that they understand what you have shown them and then have them show you</a:t>
            </a:r>
          </a:p>
          <a:p>
            <a:r>
              <a:rPr lang="en-US" altLang="en-US" dirty="0" smtClean="0"/>
              <a:t>Seniors enjoy these sessions because of the individual attention; the ability to learn what they want to learn, and they like the fact that they know they can always return for another session or can contact me for help by email or by phone.</a:t>
            </a:r>
          </a:p>
          <a:p>
            <a:endParaRPr lang="en-CA"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3533089A-CE98-4AFE-BAB6-46D7966091B9}" type="slidenum">
              <a:rPr lang="en-CA" altLang="en-US" smtClean="0">
                <a:latin typeface="Calibri" pitchFamily="34" charset="0"/>
              </a:rPr>
              <a:pPr/>
              <a:t>13</a:t>
            </a:fld>
            <a:endParaRPr lang="en-CA" altLang="en-US" dirty="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None/>
            </a:pPr>
            <a:r>
              <a:rPr lang="en-US" altLang="en-US" b="1" dirty="0" smtClean="0"/>
              <a:t>Just a sample:</a:t>
            </a:r>
          </a:p>
          <a:p>
            <a:r>
              <a:rPr lang="en-US" altLang="en-US" dirty="0" smtClean="0"/>
              <a:t>Basic computer skills: keyboard and mouse skills; how to send an email; create a document; search the Internet; </a:t>
            </a:r>
          </a:p>
          <a:p>
            <a:r>
              <a:rPr lang="en-US" altLang="en-US" dirty="0" smtClean="0"/>
              <a:t>Set up a Skype account </a:t>
            </a:r>
          </a:p>
          <a:p>
            <a:r>
              <a:rPr lang="en-US" altLang="en-US" dirty="0" smtClean="0"/>
              <a:t>Online banking/paying bills online</a:t>
            </a:r>
          </a:p>
          <a:p>
            <a:r>
              <a:rPr lang="en-US" altLang="en-US" dirty="0" smtClean="0"/>
              <a:t>Genealogy searching</a:t>
            </a:r>
          </a:p>
          <a:p>
            <a:r>
              <a:rPr lang="en-US" altLang="en-US" dirty="0" smtClean="0"/>
              <a:t>Transferring photos from phone to computer</a:t>
            </a:r>
          </a:p>
          <a:p>
            <a:r>
              <a:rPr lang="en-US" altLang="en-US" dirty="0" smtClean="0"/>
              <a:t>Downloading eBooks and audiobooks</a:t>
            </a:r>
          </a:p>
          <a:p>
            <a:r>
              <a:rPr lang="en-US" altLang="en-US" dirty="0" smtClean="0"/>
              <a:t>Online dating</a:t>
            </a:r>
          </a:p>
          <a:p>
            <a:endParaRPr lang="en-CA"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DB8F345E-42A4-4469-9E40-117AD53A3A93}" type="slidenum">
              <a:rPr lang="en-CA" altLang="en-US" smtClean="0">
                <a:latin typeface="Calibri" pitchFamily="34" charset="0"/>
              </a:rPr>
              <a:pPr/>
              <a:t>14</a:t>
            </a:fld>
            <a:endParaRPr lang="en-CA" altLang="en-US" dirty="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Do not use jargon or tech-heavy terms</a:t>
            </a:r>
          </a:p>
          <a:p>
            <a:r>
              <a:rPr lang="en-US" altLang="en-US" dirty="0" smtClean="0"/>
              <a:t>Have handouts with simple, step-by-step instructions in clear, concise wording in an easy-to-read font (Arial or Helvetica) with labeled screenshots </a:t>
            </a:r>
          </a:p>
          <a:p>
            <a:r>
              <a:rPr lang="en-US" altLang="en-US" dirty="0" smtClean="0"/>
              <a:t>Ask everyone if they can hear you</a:t>
            </a:r>
          </a:p>
          <a:p>
            <a:r>
              <a:rPr lang="en-US" altLang="en-US" dirty="0" smtClean="0"/>
              <a:t>If there is something they don’t understand, encourage them to ask</a:t>
            </a:r>
          </a:p>
          <a:p>
            <a:r>
              <a:rPr lang="en-US" altLang="en-US" dirty="0" smtClean="0"/>
              <a:t>Give praise</a:t>
            </a:r>
          </a:p>
          <a:p>
            <a:r>
              <a:rPr lang="en-US" altLang="en-US" dirty="0" smtClean="0"/>
              <a:t>Remind your seniors that learning the computer is like learning to drive for the first time and how practice is the only way to get better </a:t>
            </a:r>
          </a:p>
          <a:p>
            <a:r>
              <a:rPr lang="en-US" altLang="en-US" dirty="0" smtClean="0"/>
              <a:t>Always watch for visual clues, while teaching, for anyone who is struggling or wants to ask a question</a:t>
            </a:r>
          </a:p>
          <a:p>
            <a:r>
              <a:rPr lang="en-US" altLang="en-US" dirty="0" smtClean="0"/>
              <a:t>Adjust voice level, computer screens, and room lighting for maximum comfort</a:t>
            </a:r>
          </a:p>
          <a:p>
            <a:endParaRPr lang="en-CA"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B3FD7AFE-5269-43FC-A277-09C42AA6609E}" type="slidenum">
              <a:rPr lang="en-CA" altLang="en-US" smtClean="0">
                <a:latin typeface="Calibri" pitchFamily="34" charset="0"/>
              </a:rPr>
              <a:pPr/>
              <a:t>15</a:t>
            </a:fld>
            <a:endParaRPr lang="en-CA" altLang="en-US" dirty="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Sample Beginners Computer Classes Experience: Never Assume Anything</a:t>
            </a:r>
          </a:p>
          <a:p>
            <a:endParaRPr lang="en-US" altLang="en-US" dirty="0" smtClean="0"/>
          </a:p>
          <a:p>
            <a:r>
              <a:rPr lang="en-US" altLang="en-US" dirty="0" smtClean="0"/>
              <a:t>Seniors may be completely unfamiliar with even the simplest computer tasks</a:t>
            </a:r>
          </a:p>
          <a:p>
            <a:r>
              <a:rPr lang="en-US" altLang="en-US" dirty="0" smtClean="0"/>
              <a:t>Seniors overwhelmingly have trouble handling a mouse</a:t>
            </a:r>
          </a:p>
          <a:p>
            <a:r>
              <a:rPr lang="en-US" altLang="en-US" dirty="0" smtClean="0"/>
              <a:t>One senior held the mouse in the air while trying to click it and move it around—had never used a mouse before in her lifetime</a:t>
            </a:r>
          </a:p>
          <a:p>
            <a:r>
              <a:rPr lang="en-US" altLang="en-US" dirty="0" smtClean="0"/>
              <a:t>Seniors having trouble seeing the computer screens—bifocal and reduced vision issues and room lighting</a:t>
            </a:r>
          </a:p>
          <a:p>
            <a:r>
              <a:rPr lang="en-US" altLang="en-US" dirty="0" smtClean="0"/>
              <a:t>Hearing issues--senior nodding to everything but couldn’t hear what was being said—didn’t want to say and be a bother</a:t>
            </a:r>
          </a:p>
          <a:p>
            <a:r>
              <a:rPr lang="en-US" altLang="en-US" dirty="0" smtClean="0"/>
              <a:t>Another senior could not read or write</a:t>
            </a:r>
          </a:p>
          <a:p>
            <a:endParaRPr lang="en-CA"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526EADA0-5022-42F1-87AB-C937C3A80250}" type="slidenum">
              <a:rPr lang="en-CA" altLang="en-US" smtClean="0">
                <a:latin typeface="Calibri" pitchFamily="34" charset="0"/>
              </a:rPr>
              <a:pPr/>
              <a:t>16</a:t>
            </a:fld>
            <a:endParaRPr lang="en-CA" altLang="en-US" dirty="0"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Majority have technophobia</a:t>
            </a:r>
          </a:p>
          <a:p>
            <a:r>
              <a:rPr lang="en-US" altLang="en-US" dirty="0" smtClean="0"/>
              <a:t>Limited tech literacy skills</a:t>
            </a:r>
          </a:p>
          <a:p>
            <a:r>
              <a:rPr lang="en-US" altLang="en-US" dirty="0" smtClean="0"/>
              <a:t>Induced anxiety from bad experiences with family members/spouses</a:t>
            </a:r>
          </a:p>
          <a:p>
            <a:r>
              <a:rPr lang="en-US" altLang="en-US" dirty="0" smtClean="0"/>
              <a:t>Feeling pressure to jump on the tech bandwagon</a:t>
            </a:r>
          </a:p>
          <a:p>
            <a:r>
              <a:rPr lang="en-US" altLang="en-US" dirty="0" smtClean="0"/>
              <a:t>Language/accessibility barriers</a:t>
            </a:r>
          </a:p>
          <a:p>
            <a:r>
              <a:rPr lang="en-US" altLang="en-US" dirty="0" smtClean="0"/>
              <a:t>Some cannot afford Internet access</a:t>
            </a:r>
          </a:p>
          <a:p>
            <a:r>
              <a:rPr lang="en-US" altLang="en-US" dirty="0" smtClean="0"/>
              <a:t>Limited physical capabilities, i.e. arthritic hands—moving mouse</a:t>
            </a:r>
          </a:p>
          <a:p>
            <a:r>
              <a:rPr lang="en-US" altLang="en-US" dirty="0" smtClean="0"/>
              <a:t>Classroom lighting and vision problems seeing computer screen</a:t>
            </a:r>
          </a:p>
          <a:p>
            <a:r>
              <a:rPr lang="en-US" altLang="en-US" dirty="0" smtClean="0"/>
              <a:t>Memory retention</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7EC12BDE-A8C5-463F-9838-545DB86AD28F}" type="slidenum">
              <a:rPr lang="en-CA" altLang="en-US" smtClean="0">
                <a:latin typeface="Calibri" pitchFamily="34" charset="0"/>
              </a:rPr>
              <a:pPr/>
              <a:t>17</a:t>
            </a:fld>
            <a:endParaRPr lang="en-CA" altLang="en-US" dirty="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p:txBody>
          <a:bodyPr wrap="square" numCol="1" anchor="t" anchorCtr="0" compatLnSpc="1">
            <a:prstTxWarp prst="textNoShape">
              <a:avLst/>
            </a:prstTxWarp>
          </a:bodyPr>
          <a:lstStyle/>
          <a:p>
            <a:pPr marL="46566">
              <a:spcBef>
                <a:spcPct val="20000"/>
              </a:spcBef>
              <a:buClr>
                <a:schemeClr val="tx2"/>
              </a:buClr>
              <a:defRPr/>
            </a:pPr>
            <a:r>
              <a:rPr lang="en-US" b="1" dirty="0" smtClean="0">
                <a:solidFill>
                  <a:schemeClr val="tx2"/>
                </a:solidFill>
              </a:rPr>
              <a:t>My One-on-One Tech Help Experiences</a:t>
            </a:r>
            <a:endParaRPr lang="en-CA" dirty="0" smtClean="0">
              <a:solidFill>
                <a:schemeClr val="tx2"/>
              </a:solidFill>
            </a:endParaRPr>
          </a:p>
          <a:p>
            <a:pPr marL="231229" indent="-184662">
              <a:spcBef>
                <a:spcPct val="20000"/>
              </a:spcBef>
              <a:buClr>
                <a:schemeClr val="tx2"/>
              </a:buClr>
              <a:buFont typeface="Wingdings" pitchFamily="2" charset="2"/>
              <a:buChar char="§"/>
              <a:defRPr/>
            </a:pPr>
            <a:r>
              <a:rPr lang="en-US" dirty="0" smtClean="0"/>
              <a:t>75 year old wants to learn how to use Skype in order to connect to a niece in Italy so he can see her new baby</a:t>
            </a:r>
          </a:p>
          <a:p>
            <a:pPr marL="231229" indent="-184662">
              <a:spcBef>
                <a:spcPct val="20000"/>
              </a:spcBef>
              <a:buClr>
                <a:schemeClr val="tx2"/>
              </a:buClr>
              <a:buFont typeface="Wingdings" pitchFamily="2" charset="2"/>
              <a:buChar char="§"/>
              <a:defRPr/>
            </a:pPr>
            <a:r>
              <a:rPr lang="en-US" dirty="0" smtClean="0"/>
              <a:t>80 year old, whose macular degeneration is getting worse, wants to learn how to download audiobooks</a:t>
            </a:r>
          </a:p>
          <a:p>
            <a:pPr marL="231229" indent="-184662">
              <a:spcBef>
                <a:spcPct val="20000"/>
              </a:spcBef>
              <a:buClr>
                <a:schemeClr val="tx2"/>
              </a:buClr>
              <a:buFont typeface="Wingdings" pitchFamily="2" charset="2"/>
              <a:buChar char="§"/>
              <a:defRPr/>
            </a:pPr>
            <a:r>
              <a:rPr lang="en-US" dirty="0" smtClean="0"/>
              <a:t>89 year old is given an iPad for his birthday and wants to learn how to use YouTube so he can watch his barbershop quartette perform</a:t>
            </a:r>
          </a:p>
          <a:p>
            <a:pPr marL="231229" indent="-184662">
              <a:spcBef>
                <a:spcPct val="20000"/>
              </a:spcBef>
              <a:buClr>
                <a:schemeClr val="tx2"/>
              </a:buClr>
              <a:buFont typeface="Wingdings" pitchFamily="2" charset="2"/>
              <a:buChar char="§"/>
              <a:defRPr/>
            </a:pPr>
            <a:r>
              <a:rPr lang="en-US" dirty="0" smtClean="0"/>
              <a:t>92 year old patron wishes to learn Windows 10 on her brand new laptop in order to send email to 105 year old sister in Ireland who is pressuring her to “get with it”.</a:t>
            </a:r>
          </a:p>
          <a:p>
            <a:pPr marL="231229" indent="-184662">
              <a:spcBef>
                <a:spcPct val="20000"/>
              </a:spcBef>
              <a:buClr>
                <a:schemeClr val="tx2"/>
              </a:buClr>
              <a:buFont typeface="Wingdings" pitchFamily="2" charset="2"/>
              <a:buChar char="§"/>
              <a:defRPr/>
            </a:pPr>
            <a:endParaRPr lang="en-US" dirty="0" smtClean="0"/>
          </a:p>
          <a:p>
            <a:pPr eaLnBrk="1" hangingPunct="1">
              <a:spcBef>
                <a:spcPct val="0"/>
              </a:spcBef>
              <a:defRPr/>
            </a:pPr>
            <a:endParaRPr lang="en-CA"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AF4910E6-60A0-48AE-BC6F-5C0520FA02F2}" type="slidenum">
              <a:rPr lang="en-CA" altLang="en-US" smtClean="0">
                <a:latin typeface="Calibri" pitchFamily="34" charset="0"/>
              </a:rPr>
              <a:pPr/>
              <a:t>18</a:t>
            </a:fld>
            <a:endParaRPr lang="en-CA" altLang="en-US" dirty="0"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3C1AE0C6-7141-4D29-B706-3629B98B2A80}" type="slidenum">
              <a:rPr lang="en-CA" altLang="en-US" smtClean="0">
                <a:latin typeface="Calibri" pitchFamily="34" charset="0"/>
              </a:rPr>
              <a:pPr/>
              <a:t>19</a:t>
            </a:fld>
            <a:endParaRPr lang="en-CA" altLang="en-US"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4A1B7C5B-D294-470D-B559-C2E93CF25AAE}" type="slidenum">
              <a:rPr lang="en-CA" altLang="en-US" smtClean="0">
                <a:latin typeface="Calibri" pitchFamily="34" charset="0"/>
              </a:rPr>
              <a:pPr/>
              <a:t>2</a:t>
            </a:fld>
            <a:endParaRPr lang="en-CA" altLang="en-US" dirty="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Keeping up with trends and new technologies will help you be better prepared for your senior patrons.</a:t>
            </a:r>
            <a:r>
              <a:rPr lang="en-CA" altLang="en-US" dirty="0" smtClean="0"/>
              <a:t/>
            </a:r>
            <a:br>
              <a:rPr lang="en-CA" altLang="en-US" dirty="0" smtClean="0"/>
            </a:br>
            <a:endParaRPr lang="en-CA" altLang="en-US" dirty="0" smtClean="0"/>
          </a:p>
          <a:p>
            <a:pPr eaLnBrk="1" hangingPunct="1">
              <a:spcBef>
                <a:spcPct val="0"/>
              </a:spcBef>
            </a:pPr>
            <a:r>
              <a:rPr lang="en-CA" altLang="en-US" dirty="0" smtClean="0"/>
              <a:t>Suggestions:</a:t>
            </a:r>
          </a:p>
          <a:p>
            <a:pPr eaLnBrk="1" hangingPunct="1">
              <a:spcBef>
                <a:spcPct val="0"/>
              </a:spcBef>
            </a:pPr>
            <a:r>
              <a:rPr lang="en-CA" altLang="en-US" baseline="0" dirty="0" smtClean="0"/>
              <a:t>http://pogueman.tumblr.com/</a:t>
            </a:r>
          </a:p>
          <a:p>
            <a:pPr eaLnBrk="1" hangingPunct="1">
              <a:spcBef>
                <a:spcPct val="0"/>
              </a:spcBef>
            </a:pPr>
            <a:r>
              <a:rPr lang="en-CA" altLang="en-US" dirty="0" smtClean="0"/>
              <a:t>http://www.theverge.com/</a:t>
            </a:r>
          </a:p>
          <a:p>
            <a:pPr eaLnBrk="1" hangingPunct="1">
              <a:spcBef>
                <a:spcPct val="0"/>
              </a:spcBef>
            </a:pPr>
            <a:r>
              <a:rPr lang="en-CA" altLang="en-US" dirty="0" smtClean="0"/>
              <a:t>http://readwrite.com/</a:t>
            </a:r>
          </a:p>
          <a:p>
            <a:pPr eaLnBrk="1" hangingPunct="1">
              <a:spcBef>
                <a:spcPct val="0"/>
              </a:spcBef>
            </a:pPr>
            <a:r>
              <a:rPr lang="en-CA" altLang="en-US" dirty="0" smtClean="0"/>
              <a:t>http://www.techradar.com/</a:t>
            </a:r>
          </a:p>
          <a:p>
            <a:pPr eaLnBrk="1" hangingPunct="1">
              <a:spcBef>
                <a:spcPct val="0"/>
              </a:spcBef>
            </a:pPr>
            <a:r>
              <a:rPr lang="en-CA" altLang="en-US" dirty="0" smtClean="0"/>
              <a:t>http://www.cnet.com/</a:t>
            </a:r>
          </a:p>
          <a:p>
            <a:pPr eaLnBrk="1" hangingPunct="1">
              <a:spcBef>
                <a:spcPct val="0"/>
              </a:spcBef>
            </a:pPr>
            <a:r>
              <a:rPr lang="en-CA" altLang="en-US" dirty="0" smtClean="0"/>
              <a:t>http://techland.time.com/</a:t>
            </a:r>
          </a:p>
          <a:p>
            <a:pPr eaLnBrk="1" hangingPunct="1">
              <a:spcBef>
                <a:spcPct val="0"/>
              </a:spcBef>
            </a:pPr>
            <a:endParaRPr lang="en-CA"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9DE17D50-B086-4735-8C5E-4742F57DA869}" type="slidenum">
              <a:rPr lang="en-CA" altLang="en-US" smtClean="0">
                <a:latin typeface="Calibri" pitchFamily="34" charset="0"/>
              </a:rPr>
              <a:pPr/>
              <a:t>20</a:t>
            </a:fld>
            <a:endParaRPr lang="en-CA" altLang="en-US" dirty="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38D9400D-DE0E-4BAB-B672-8DE3F86DF766}" type="slidenum">
              <a:rPr lang="en-CA" altLang="en-US" smtClean="0">
                <a:latin typeface="Calibri" pitchFamily="34" charset="0"/>
              </a:rPr>
              <a:pPr/>
              <a:t>21</a:t>
            </a:fld>
            <a:endParaRPr lang="en-CA"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first computer, the first Polaroid camera, and the first microwave.</a:t>
            </a:r>
            <a:endParaRPr lang="en-CA"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8A4F415B-7612-45BA-8DA6-EDC75B4ABB72}" type="slidenum">
              <a:rPr lang="en-CA" altLang="en-US" smtClean="0">
                <a:latin typeface="Calibri" pitchFamily="34" charset="0"/>
              </a:rPr>
              <a:pPr/>
              <a:t>3</a:t>
            </a:fld>
            <a:endParaRPr lang="en-CA" alt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Credit card</a:t>
            </a:r>
          </a:p>
          <a:p>
            <a:r>
              <a:rPr lang="en-US" altLang="en-US" dirty="0" smtClean="0"/>
              <a:t>Fiber optics</a:t>
            </a:r>
          </a:p>
          <a:p>
            <a:r>
              <a:rPr lang="en-US" altLang="en-US" dirty="0" smtClean="0"/>
              <a:t>Microchips</a:t>
            </a:r>
          </a:p>
          <a:p>
            <a:r>
              <a:rPr lang="en-US" altLang="en-US" dirty="0" smtClean="0"/>
              <a:t>Integrated circuits</a:t>
            </a:r>
          </a:p>
          <a:p>
            <a:r>
              <a:rPr lang="en-US" altLang="en-US" dirty="0" smtClean="0"/>
              <a:t>Computer modems</a:t>
            </a:r>
          </a:p>
          <a:p>
            <a:endParaRPr lang="en-CA"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A7056B49-9229-4708-8688-8179C4867025}" type="slidenum">
              <a:rPr lang="en-CA" altLang="en-US" smtClean="0">
                <a:latin typeface="Calibri" pitchFamily="34" charset="0"/>
              </a:rPr>
              <a:pPr/>
              <a:t>4</a:t>
            </a:fld>
            <a:endParaRPr lang="en-CA" altLang="en-US"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Video game consoles</a:t>
            </a:r>
          </a:p>
          <a:p>
            <a:r>
              <a:rPr lang="en-US" altLang="en-US" dirty="0" smtClean="0"/>
              <a:t>Computer mouse</a:t>
            </a:r>
          </a:p>
          <a:p>
            <a:r>
              <a:rPr lang="en-US" altLang="en-US" dirty="0" smtClean="0"/>
              <a:t>Direct Random Access Memory</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65BCDC56-57D4-4414-BDA0-7E950A5888A3}" type="slidenum">
              <a:rPr lang="en-CA" altLang="en-US" smtClean="0">
                <a:latin typeface="Calibri" pitchFamily="34" charset="0"/>
              </a:rPr>
              <a:pPr/>
              <a:t>5</a:t>
            </a:fld>
            <a:endParaRPr lang="en-CA" alt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generations you are teaching come from the 1920s to 1960s.</a:t>
            </a:r>
          </a:p>
          <a:p>
            <a:r>
              <a:rPr lang="en-US" altLang="en-US" dirty="0" smtClean="0"/>
              <a:t>Learning this “new and ever-changing technology” is challenging for most.</a:t>
            </a:r>
          </a:p>
          <a:p>
            <a:r>
              <a:rPr lang="en-US" altLang="en-US" dirty="0" smtClean="0"/>
              <a:t>Seniors are highly motivated to practice and master new skills, but they are concerned about making mistakes. </a:t>
            </a:r>
          </a:p>
          <a:p>
            <a:pPr>
              <a:buFont typeface="Wingdings" pitchFamily="2" charset="2"/>
              <a:buNone/>
            </a:pPr>
            <a:r>
              <a:rPr lang="en-US" altLang="en-US" dirty="0" smtClean="0"/>
              <a:t>A relaxed environment with an encouraging teacher allows for greater learning success.</a:t>
            </a:r>
          </a:p>
          <a:p>
            <a:endParaRPr lang="en-CA"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C892B371-B445-4E51-A5C7-D9666EC9EE92}" type="slidenum">
              <a:rPr lang="en-CA" altLang="en-US" smtClean="0">
                <a:latin typeface="Calibri" pitchFamily="34" charset="0"/>
              </a:rPr>
              <a:pPr/>
              <a:t>6</a:t>
            </a:fld>
            <a:endParaRPr lang="en-CA" altLang="en-US"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94F3C31C-C407-4FAD-9F48-76A2691836CE}" type="slidenum">
              <a:rPr lang="en-CA" altLang="en-US" smtClean="0">
                <a:latin typeface="Calibri" pitchFamily="34" charset="0"/>
              </a:rPr>
              <a:pPr/>
              <a:t>7</a:t>
            </a:fld>
            <a:endParaRPr lang="en-CA" altLang="en-US"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C531BD06-6331-47E6-966D-FF973F59FF40}" type="slidenum">
              <a:rPr lang="en-CA" altLang="en-US" smtClean="0">
                <a:latin typeface="Calibri" pitchFamily="34" charset="0"/>
              </a:rPr>
              <a:pPr/>
              <a:t>8</a:t>
            </a:fld>
            <a:endParaRPr lang="en-CA" alt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1494" indent="-289036">
              <a:defRPr>
                <a:solidFill>
                  <a:schemeClr val="tx1"/>
                </a:solidFill>
                <a:latin typeface="Arial" charset="0"/>
              </a:defRPr>
            </a:lvl2pPr>
            <a:lvl3pPr marL="1156145" indent="-231229">
              <a:defRPr>
                <a:solidFill>
                  <a:schemeClr val="tx1"/>
                </a:solidFill>
                <a:latin typeface="Arial" charset="0"/>
              </a:defRPr>
            </a:lvl3pPr>
            <a:lvl4pPr marL="1618602" indent="-231229">
              <a:defRPr>
                <a:solidFill>
                  <a:schemeClr val="tx1"/>
                </a:solidFill>
                <a:latin typeface="Arial" charset="0"/>
              </a:defRPr>
            </a:lvl4pPr>
            <a:lvl5pPr marL="2081060" indent="-231229">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D5735B9D-36A4-4D8D-A96F-635494526C44}" type="slidenum">
              <a:rPr lang="en-CA" altLang="en-US" smtClean="0">
                <a:latin typeface="Calibri" pitchFamily="34" charset="0"/>
              </a:rPr>
              <a:pPr/>
              <a:t>9</a:t>
            </a:fld>
            <a:endParaRPr lang="en-CA" altLang="en-US"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ABF8FCE-623E-4939-ADD7-5E43EC4831D6}" type="datetimeFigureOut">
              <a:rPr lang="en-US"/>
              <a:pPr>
                <a:defRPr/>
              </a:pPr>
              <a:t>4/29/2016</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AF6BBCD7-3FE2-47E3-92D7-5C98DB6A7183}" type="slidenum">
              <a:rPr lang="en-US"/>
              <a:pPr>
                <a:defRPr/>
              </a:pPr>
              <a:t>‹#›</a:t>
            </a:fld>
            <a:endParaRPr lang="en-US"/>
          </a:p>
        </p:txBody>
      </p:sp>
    </p:spTree>
    <p:extLst>
      <p:ext uri="{BB962C8B-B14F-4D97-AF65-F5344CB8AC3E}">
        <p14:creationId xmlns:p14="http://schemas.microsoft.com/office/powerpoint/2010/main" val="16692560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DC4410B-EBBB-4751-95C7-0C0CA5F1CB5B}" type="datetimeFigureOut">
              <a:rPr lang="en-CA"/>
              <a:pPr>
                <a:defRPr/>
              </a:pPr>
              <a:t>29/04/2016</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BEC9FFE5-D28A-47F1-8D5B-43C203EB8275}" type="slidenum">
              <a:rPr lang="en-CA"/>
              <a:pPr>
                <a:defRPr/>
              </a:pPr>
              <a:t>‹#›</a:t>
            </a:fld>
            <a:endParaRPr lang="en-CA"/>
          </a:p>
        </p:txBody>
      </p:sp>
    </p:spTree>
    <p:extLst>
      <p:ext uri="{BB962C8B-B14F-4D97-AF65-F5344CB8AC3E}">
        <p14:creationId xmlns:p14="http://schemas.microsoft.com/office/powerpoint/2010/main" val="314136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8F8123E-D48A-4ECE-82B4-240121780EA3}" type="datetimeFigureOut">
              <a:rPr lang="en-CA"/>
              <a:pPr>
                <a:defRPr/>
              </a:pPr>
              <a:t>29/04/2016</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57BA56D6-284E-4C92-950D-E7D6EFC330C3}" type="slidenum">
              <a:rPr lang="en-CA"/>
              <a:pPr>
                <a:defRPr/>
              </a:pPr>
              <a:t>‹#›</a:t>
            </a:fld>
            <a:endParaRPr lang="en-CA"/>
          </a:p>
        </p:txBody>
      </p:sp>
    </p:spTree>
    <p:extLst>
      <p:ext uri="{BB962C8B-B14F-4D97-AF65-F5344CB8AC3E}">
        <p14:creationId xmlns:p14="http://schemas.microsoft.com/office/powerpoint/2010/main" val="1246761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566986" y="2249486"/>
            <a:ext cx="410507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6888088" y="2249486"/>
            <a:ext cx="415932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9"/>
          <p:cNvSpPr>
            <a:spLocks noGrp="1"/>
          </p:cNvSpPr>
          <p:nvPr>
            <p:ph type="dt" sz="half" idx="14"/>
          </p:nvPr>
        </p:nvSpPr>
        <p:spPr/>
        <p:txBody>
          <a:bodyPr/>
          <a:lstStyle>
            <a:lvl1pPr>
              <a:defRPr/>
            </a:lvl1pPr>
          </a:lstStyle>
          <a:p>
            <a:pPr>
              <a:defRPr/>
            </a:pPr>
            <a:fld id="{BC8AC1A3-93F5-40C6-8559-D6A4FF47935F}" type="datetimeFigureOut">
              <a:rPr lang="en-CA"/>
              <a:pPr>
                <a:defRPr/>
              </a:pPr>
              <a:t>29/04/2016</a:t>
            </a:fld>
            <a:endParaRPr lang="en-CA"/>
          </a:p>
        </p:txBody>
      </p:sp>
      <p:sp>
        <p:nvSpPr>
          <p:cNvPr id="6" name="Footer Placeholder 21"/>
          <p:cNvSpPr>
            <a:spLocks noGrp="1"/>
          </p:cNvSpPr>
          <p:nvPr>
            <p:ph type="ftr" sz="quarter" idx="15"/>
          </p:nvPr>
        </p:nvSpPr>
        <p:spPr/>
        <p:txBody>
          <a:bodyPr/>
          <a:lstStyle>
            <a:lvl1pPr>
              <a:defRPr/>
            </a:lvl1pPr>
          </a:lstStyle>
          <a:p>
            <a:pPr>
              <a:defRPr/>
            </a:pPr>
            <a:endParaRPr lang="en-CA"/>
          </a:p>
        </p:txBody>
      </p:sp>
      <p:sp>
        <p:nvSpPr>
          <p:cNvPr id="7" name="Slide Number Placeholder 17"/>
          <p:cNvSpPr>
            <a:spLocks noGrp="1"/>
          </p:cNvSpPr>
          <p:nvPr>
            <p:ph type="sldNum" sz="quarter" idx="16"/>
          </p:nvPr>
        </p:nvSpPr>
        <p:spPr/>
        <p:txBody>
          <a:bodyPr/>
          <a:lstStyle>
            <a:lvl1pPr>
              <a:defRPr/>
            </a:lvl1pPr>
          </a:lstStyle>
          <a:p>
            <a:pPr>
              <a:defRPr/>
            </a:pPr>
            <a:fld id="{4DFA9288-5CC4-4B43-9958-4C42E2637E27}" type="slidenum">
              <a:rPr lang="en-CA"/>
              <a:pPr>
                <a:defRPr/>
              </a:pPr>
              <a:t>‹#›</a:t>
            </a:fld>
            <a:endParaRPr lang="en-CA"/>
          </a:p>
        </p:txBody>
      </p:sp>
    </p:spTree>
    <p:extLst>
      <p:ext uri="{BB962C8B-B14F-4D97-AF65-F5344CB8AC3E}">
        <p14:creationId xmlns:p14="http://schemas.microsoft.com/office/powerpoint/2010/main" val="4147564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6987" y="619126"/>
            <a:ext cx="8480423"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66987" y="2249486"/>
            <a:ext cx="417708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66988" y="3073397"/>
            <a:ext cx="4177084"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idx="13"/>
          </p:nvPr>
        </p:nvSpPr>
        <p:spPr>
          <a:xfrm>
            <a:off x="6960095" y="2249484"/>
            <a:ext cx="408731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14"/>
          </p:nvPr>
        </p:nvSpPr>
        <p:spPr>
          <a:xfrm>
            <a:off x="6960096" y="3073395"/>
            <a:ext cx="4087314" cy="27178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9"/>
          <p:cNvSpPr>
            <a:spLocks noGrp="1"/>
          </p:cNvSpPr>
          <p:nvPr>
            <p:ph type="dt" sz="half" idx="15"/>
          </p:nvPr>
        </p:nvSpPr>
        <p:spPr/>
        <p:txBody>
          <a:bodyPr/>
          <a:lstStyle>
            <a:lvl1pPr>
              <a:defRPr/>
            </a:lvl1pPr>
          </a:lstStyle>
          <a:p>
            <a:pPr>
              <a:defRPr/>
            </a:pPr>
            <a:fld id="{545317F4-710C-4CFC-A4E4-6FBDEC4ABD40}" type="datetimeFigureOut">
              <a:rPr lang="en-CA"/>
              <a:pPr>
                <a:defRPr/>
              </a:pPr>
              <a:t>29/04/2016</a:t>
            </a:fld>
            <a:endParaRPr lang="en-CA"/>
          </a:p>
        </p:txBody>
      </p:sp>
      <p:sp>
        <p:nvSpPr>
          <p:cNvPr id="8" name="Footer Placeholder 21"/>
          <p:cNvSpPr>
            <a:spLocks noGrp="1"/>
          </p:cNvSpPr>
          <p:nvPr>
            <p:ph type="ftr" sz="quarter" idx="16"/>
          </p:nvPr>
        </p:nvSpPr>
        <p:spPr/>
        <p:txBody>
          <a:bodyPr/>
          <a:lstStyle>
            <a:lvl1pPr>
              <a:defRPr/>
            </a:lvl1pPr>
          </a:lstStyle>
          <a:p>
            <a:pPr>
              <a:defRPr/>
            </a:pPr>
            <a:endParaRPr lang="en-CA"/>
          </a:p>
        </p:txBody>
      </p:sp>
      <p:sp>
        <p:nvSpPr>
          <p:cNvPr id="9" name="Slide Number Placeholder 17"/>
          <p:cNvSpPr>
            <a:spLocks noGrp="1"/>
          </p:cNvSpPr>
          <p:nvPr>
            <p:ph type="sldNum" sz="quarter" idx="17"/>
          </p:nvPr>
        </p:nvSpPr>
        <p:spPr/>
        <p:txBody>
          <a:bodyPr/>
          <a:lstStyle>
            <a:lvl1pPr>
              <a:defRPr/>
            </a:lvl1pPr>
          </a:lstStyle>
          <a:p>
            <a:pPr>
              <a:defRPr/>
            </a:pPr>
            <a:fld id="{C958440B-0B8B-442E-9411-929E25EB7BBD}" type="slidenum">
              <a:rPr lang="en-CA"/>
              <a:pPr>
                <a:defRPr/>
              </a:pPr>
              <a:t>‹#›</a:t>
            </a:fld>
            <a:endParaRPr lang="en-CA"/>
          </a:p>
        </p:txBody>
      </p:sp>
    </p:spTree>
    <p:extLst>
      <p:ext uri="{BB962C8B-B14F-4D97-AF65-F5344CB8AC3E}">
        <p14:creationId xmlns:p14="http://schemas.microsoft.com/office/powerpoint/2010/main" val="133918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6D73461-718D-4D88-97D3-AAADD1A05F77}" type="datetimeFigureOut">
              <a:rPr lang="en-CA"/>
              <a:pPr>
                <a:defRPr/>
              </a:pPr>
              <a:t>29/04/2016</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8E387D5E-CADE-4E64-BD66-B294144971D9}" type="slidenum">
              <a:rPr lang="en-CA"/>
              <a:pPr>
                <a:defRPr/>
              </a:pPr>
              <a:t>‹#›</a:t>
            </a:fld>
            <a:endParaRPr lang="en-CA"/>
          </a:p>
        </p:txBody>
      </p:sp>
    </p:spTree>
    <p:extLst>
      <p:ext uri="{BB962C8B-B14F-4D97-AF65-F5344CB8AC3E}">
        <p14:creationId xmlns:p14="http://schemas.microsoft.com/office/powerpoint/2010/main" val="187683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B56189-4335-4AC5-BBDF-BDD8243FC494}" type="datetimeFigureOut">
              <a:rPr lang="en-CA"/>
              <a:pPr>
                <a:defRPr/>
              </a:pPr>
              <a:t>29/04/2016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D6AE76E-9361-420A-9863-ACEA935E8DBB}" type="slidenum">
              <a:rPr lang="en-CA"/>
              <a:pPr>
                <a:defRPr/>
              </a:pPr>
              <a:t>‹#›</a:t>
            </a:fld>
            <a:endParaRPr lang="en-CA"/>
          </a:p>
        </p:txBody>
      </p:sp>
    </p:spTree>
    <p:extLst>
      <p:ext uri="{BB962C8B-B14F-4D97-AF65-F5344CB8AC3E}">
        <p14:creationId xmlns:p14="http://schemas.microsoft.com/office/powerpoint/2010/main" val="26680997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F75116F-B1EB-4B7B-B929-3051E181BDAF}" type="datetimeFigureOut">
              <a:rPr lang="en-CA"/>
              <a:pPr>
                <a:defRPr/>
              </a:pPr>
              <a:t>29/04/2016</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47D101CF-DD35-42FA-88E1-691D83C354EA}" type="slidenum">
              <a:rPr lang="en-CA"/>
              <a:pPr>
                <a:defRPr/>
              </a:pPr>
              <a:t>‹#›</a:t>
            </a:fld>
            <a:endParaRPr lang="en-CA"/>
          </a:p>
        </p:txBody>
      </p:sp>
    </p:spTree>
    <p:extLst>
      <p:ext uri="{BB962C8B-B14F-4D97-AF65-F5344CB8AC3E}">
        <p14:creationId xmlns:p14="http://schemas.microsoft.com/office/powerpoint/2010/main" val="344887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BC433F4-6F68-4FCF-B923-921F3EDFC822}" type="datetimeFigureOut">
              <a:rPr lang="en-CA"/>
              <a:pPr>
                <a:defRPr/>
              </a:pPr>
              <a:t>29/04/2016</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04C9855F-0806-485B-BA01-DC06B3F3260D}" type="slidenum">
              <a:rPr lang="en-CA"/>
              <a:pPr>
                <a:defRPr/>
              </a:pPr>
              <a:t>‹#›</a:t>
            </a:fld>
            <a:endParaRPr lang="en-CA"/>
          </a:p>
        </p:txBody>
      </p:sp>
    </p:spTree>
    <p:extLst>
      <p:ext uri="{BB962C8B-B14F-4D97-AF65-F5344CB8AC3E}">
        <p14:creationId xmlns:p14="http://schemas.microsoft.com/office/powerpoint/2010/main" val="227167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C788F1B-69B4-4356-A0D0-F21F40EB4FAF}" type="datetimeFigureOut">
              <a:rPr lang="en-CA"/>
              <a:pPr>
                <a:defRPr/>
              </a:pPr>
              <a:t>29/04/2016</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F93197FD-4D00-499C-8907-AF0F4CD0B90C}" type="slidenum">
              <a:rPr lang="en-CA"/>
              <a:pPr>
                <a:defRPr/>
              </a:pPr>
              <a:t>‹#›</a:t>
            </a:fld>
            <a:endParaRPr lang="en-CA"/>
          </a:p>
        </p:txBody>
      </p:sp>
    </p:spTree>
    <p:extLst>
      <p:ext uri="{BB962C8B-B14F-4D97-AF65-F5344CB8AC3E}">
        <p14:creationId xmlns:p14="http://schemas.microsoft.com/office/powerpoint/2010/main" val="292630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235D3D8-40B9-47A9-B3A3-94CC17F9F806}" type="datetimeFigureOut">
              <a:rPr lang="en-CA"/>
              <a:pPr>
                <a:defRPr/>
              </a:pPr>
              <a:t>29/04/2016</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68B023CA-004C-465E-B160-0D47201DAB4B}" type="slidenum">
              <a:rPr lang="en-CA"/>
              <a:pPr>
                <a:defRPr/>
              </a:pPr>
              <a:t>‹#›</a:t>
            </a:fld>
            <a:endParaRPr lang="en-CA"/>
          </a:p>
        </p:txBody>
      </p:sp>
    </p:spTree>
    <p:extLst>
      <p:ext uri="{BB962C8B-B14F-4D97-AF65-F5344CB8AC3E}">
        <p14:creationId xmlns:p14="http://schemas.microsoft.com/office/powerpoint/2010/main" val="274773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7F9587F-7431-46BE-B212-1BC561CCCA34}" type="datetimeFigureOut">
              <a:rPr lang="en-CA"/>
              <a:pPr>
                <a:defRPr/>
              </a:pPr>
              <a:t>29/04/2016</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74F83A97-C918-490C-ABBA-DD016B4C79E4}" type="slidenum">
              <a:rPr lang="en-CA"/>
              <a:pPr>
                <a:defRPr/>
              </a:pPr>
              <a:t>‹#›</a:t>
            </a:fld>
            <a:endParaRPr lang="en-CA"/>
          </a:p>
        </p:txBody>
      </p:sp>
    </p:spTree>
    <p:extLst>
      <p:ext uri="{BB962C8B-B14F-4D97-AF65-F5344CB8AC3E}">
        <p14:creationId xmlns:p14="http://schemas.microsoft.com/office/powerpoint/2010/main" val="425093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06CF8C0-D52C-46F3-B28D-2F578CCB1937}" type="datetimeFigureOut">
              <a:rPr lang="en-CA"/>
              <a:pPr>
                <a:defRPr/>
              </a:pPr>
              <a:t>29/04/2016</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10769600" y="6356350"/>
            <a:ext cx="812800" cy="365125"/>
          </a:xfrm>
        </p:spPr>
        <p:txBody>
          <a:bodyPr/>
          <a:lstStyle>
            <a:lvl1pPr>
              <a:defRPr/>
            </a:lvl1pPr>
          </a:lstStyle>
          <a:p>
            <a:pPr>
              <a:defRPr/>
            </a:pPr>
            <a:fld id="{01B90452-DE82-4CBC-BD54-32F948D63875}" type="slidenum">
              <a:rPr lang="en-CA"/>
              <a:pPr>
                <a:defRPr/>
              </a:pPr>
              <a:t>‹#›</a:t>
            </a:fld>
            <a:endParaRPr lang="en-CA"/>
          </a:p>
        </p:txBody>
      </p:sp>
    </p:spTree>
    <p:extLst>
      <p:ext uri="{BB962C8B-B14F-4D97-AF65-F5344CB8AC3E}">
        <p14:creationId xmlns:p14="http://schemas.microsoft.com/office/powerpoint/2010/main" val="297622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fld id="{BF199ECE-D069-4317-B1CD-6A023C2AE58B}" type="datetimeFigureOut">
              <a:rPr lang="en-CA"/>
              <a:pPr>
                <a:defRPr/>
              </a:pPr>
              <a:t>29/04/2016</a:t>
            </a:fld>
            <a:endParaRPr lang="en-CA"/>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CA"/>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E13C08E4-959F-4465-8340-EA2E62871F8E}" type="slidenum">
              <a:rPr lang="en-CA"/>
              <a:pPr>
                <a:defRPr/>
              </a:pPr>
              <a:t>‹#›</a:t>
            </a:fld>
            <a:endParaRPr lang="en-CA"/>
          </a:p>
        </p:txBody>
      </p:sp>
      <p:grpSp>
        <p:nvGrpSpPr>
          <p:cNvPr id="1033"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pic>
        <p:nvPicPr>
          <p:cNvPr id="1034" name="Picture 48"/>
          <p:cNvPicPr>
            <a:picLocks noChangeAspect="1"/>
          </p:cNvPicPr>
          <p:nvPr userDrawn="1"/>
        </p:nvPicPr>
        <p:blipFill>
          <a:blip r:embed="rId16">
            <a:extLst>
              <a:ext uri="{28A0092B-C50C-407E-A947-70E740481C1C}">
                <a14:useLocalDpi xmlns:a14="http://schemas.microsoft.com/office/drawing/2010/main" val="0"/>
              </a:ext>
            </a:extLst>
          </a:blip>
          <a:srcRect l="74297" t="4510" r="7091" b="85309"/>
          <a:stretch>
            <a:fillRect/>
          </a:stretch>
        </p:blipFill>
        <p:spPr bwMode="auto">
          <a:xfrm>
            <a:off x="9598025" y="6165850"/>
            <a:ext cx="15224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0" r:id="rId1"/>
    <p:sldLayoutId id="2147483920" r:id="rId2"/>
    <p:sldLayoutId id="2147483931" r:id="rId3"/>
    <p:sldLayoutId id="2147483921" r:id="rId4"/>
    <p:sldLayoutId id="2147483922" r:id="rId5"/>
    <p:sldLayoutId id="2147483923" r:id="rId6"/>
    <p:sldLayoutId id="2147483924" r:id="rId7"/>
    <p:sldLayoutId id="2147483925" r:id="rId8"/>
    <p:sldLayoutId id="2147483932" r:id="rId9"/>
    <p:sldLayoutId id="2147483926" r:id="rId10"/>
    <p:sldLayoutId id="2147483927" r:id="rId11"/>
    <p:sldLayoutId id="2147483928" r:id="rId12"/>
    <p:sldLayoutId id="2147483929" r:id="rId13"/>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techboomers.com/" TargetMode="External"/><Relationship Id="rId7" Type="http://schemas.openxmlformats.org/officeDocument/2006/relationships/hyperlink" Target="http://www.microsoft.com/enable/aging/tips.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meganga.com/" TargetMode="External"/><Relationship Id="rId5" Type="http://schemas.openxmlformats.org/officeDocument/2006/relationships/hyperlink" Target="http://www.gcflearnfree.org/topics" TargetMode="External"/><Relationship Id="rId4" Type="http://schemas.openxmlformats.org/officeDocument/2006/relationships/hyperlink" Target="http://www.bbc.co.uk/webwise/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4038" y="1844824"/>
            <a:ext cx="8568695" cy="2585323"/>
          </a:xfrm>
          <a:prstGeom prst="rect">
            <a:avLst/>
          </a:prstGeom>
          <a:noFill/>
        </p:spPr>
        <p:txBody>
          <a:bodyPr wrap="square" rtlCol="0">
            <a:spAutoFit/>
          </a:bodyPr>
          <a:lstStyle/>
          <a:p>
            <a:r>
              <a:rPr lang="en-US" sz="5400" dirty="0" smtClean="0">
                <a:latin typeface="Calibri" panose="020F0502020204030204" pitchFamily="34" charset="0"/>
              </a:rPr>
              <a:t>Teaching Mature Adults Technology Skills:  </a:t>
            </a:r>
          </a:p>
          <a:p>
            <a:r>
              <a:rPr lang="en-US" sz="5400" dirty="0" smtClean="0">
                <a:latin typeface="Calibri" panose="020F0502020204030204" pitchFamily="34" charset="0"/>
              </a:rPr>
              <a:t>The Joys and the Challenges</a:t>
            </a:r>
            <a:endParaRPr lang="en-CA" sz="54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1487488" y="2420888"/>
            <a:ext cx="9488488" cy="3514725"/>
          </a:xfrm>
        </p:spPr>
        <p:txBody>
          <a:bodyPr/>
          <a:lstStyle/>
          <a:p>
            <a:r>
              <a:rPr lang="en-US" altLang="en-US" sz="3200" dirty="0" smtClean="0">
                <a:latin typeface="+mj-lt"/>
              </a:rPr>
              <a:t>Real need to teach seniors technology that will grow as the population continues to age</a:t>
            </a:r>
          </a:p>
          <a:p>
            <a:r>
              <a:rPr lang="en-US" altLang="en-US" sz="3200" dirty="0" smtClean="0">
                <a:latin typeface="+mj-lt"/>
              </a:rPr>
              <a:t>Seniors will have skills to stay socially connected with family and friends</a:t>
            </a:r>
          </a:p>
          <a:p>
            <a:r>
              <a:rPr lang="en-US" altLang="en-US" sz="3200" dirty="0" smtClean="0">
                <a:latin typeface="+mj-lt"/>
              </a:rPr>
              <a:t>You are providing them with skills to ensure their independence</a:t>
            </a:r>
          </a:p>
          <a:p>
            <a:endParaRPr lang="en-US" altLang="en-US" dirty="0" smtClean="0">
              <a:solidFill>
                <a:schemeClr val="bg1"/>
              </a:solidFill>
            </a:endParaRPr>
          </a:p>
        </p:txBody>
      </p:sp>
      <p:sp>
        <p:nvSpPr>
          <p:cNvPr id="2" name="TextBox 1"/>
          <p:cNvSpPr txBox="1"/>
          <p:nvPr/>
        </p:nvSpPr>
        <p:spPr>
          <a:xfrm>
            <a:off x="1415480" y="1556792"/>
            <a:ext cx="7200800" cy="584775"/>
          </a:xfrm>
          <a:prstGeom prst="rect">
            <a:avLst/>
          </a:prstGeom>
          <a:noFill/>
        </p:spPr>
        <p:txBody>
          <a:bodyPr wrap="square" rtlCol="0">
            <a:spAutoFit/>
          </a:bodyPr>
          <a:lstStyle/>
          <a:p>
            <a:r>
              <a:rPr lang="en-CA" sz="3200" b="1" dirty="0" smtClean="0">
                <a:latin typeface="+mj-lt"/>
              </a:rPr>
              <a:t>Why Teach Seniors Technology?</a:t>
            </a:r>
            <a:endParaRPr lang="en-CA" sz="3200" b="1"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752" y="1251820"/>
            <a:ext cx="3024336" cy="584775"/>
          </a:xfrm>
          <a:prstGeom prst="rect">
            <a:avLst/>
          </a:prstGeom>
          <a:noFill/>
        </p:spPr>
        <p:txBody>
          <a:bodyPr wrap="square" rtlCol="0">
            <a:spAutoFit/>
          </a:bodyPr>
          <a:lstStyle/>
          <a:p>
            <a:r>
              <a:rPr lang="en-CA" sz="3200" b="1" dirty="0" smtClean="0">
                <a:latin typeface="+mj-lt"/>
              </a:rPr>
              <a:t>What to Teach?</a:t>
            </a:r>
            <a:endParaRPr lang="en-CA" sz="3200" b="1"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80" y="2032690"/>
            <a:ext cx="3960440" cy="3691937"/>
          </a:xfrm>
          <a:prstGeom prst="rect">
            <a:avLst/>
          </a:prstGeom>
        </p:spPr>
      </p:pic>
    </p:spTree>
    <p:extLst>
      <p:ext uri="{BB962C8B-B14F-4D97-AF65-F5344CB8AC3E}">
        <p14:creationId xmlns:p14="http://schemas.microsoft.com/office/powerpoint/2010/main" val="386013155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p:cNvSpPr>
          <p:nvPr/>
        </p:nvSpPr>
        <p:spPr bwMode="auto">
          <a:xfrm>
            <a:off x="3863752" y="1250950"/>
            <a:ext cx="288032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en-US" sz="3600" dirty="0" smtClean="0">
                <a:solidFill>
                  <a:schemeClr val="bg1"/>
                </a:solidFill>
                <a:latin typeface="Trebuchet MS" pitchFamily="34" charset="0"/>
              </a:rPr>
              <a:t>SENIOS         </a:t>
            </a:r>
          </a:p>
          <a:p>
            <a:pPr eaLnBrk="1" hangingPunct="1">
              <a:lnSpc>
                <a:spcPct val="90000"/>
              </a:lnSpc>
            </a:pPr>
            <a:r>
              <a:rPr lang="en-US" altLang="en-US" sz="3600" dirty="0" smtClean="0">
                <a:solidFill>
                  <a:schemeClr val="bg1"/>
                </a:solidFill>
                <a:latin typeface="Trebuchet MS" pitchFamily="34" charset="0"/>
              </a:rPr>
              <a:t>RS </a:t>
            </a:r>
            <a:r>
              <a:rPr lang="en-US" altLang="en-US" sz="3600" dirty="0">
                <a:solidFill>
                  <a:schemeClr val="bg1"/>
                </a:solidFill>
                <a:latin typeface="Trebuchet MS" pitchFamily="34" charset="0"/>
              </a:rPr>
              <a:t>ON</a:t>
            </a:r>
            <a:r>
              <a:rPr lang="en-US" altLang="en-US" sz="3600" dirty="0">
                <a:latin typeface="Trebuchet MS" pitchFamily="34" charset="0"/>
              </a:rPr>
              <a:t> </a:t>
            </a:r>
          </a:p>
        </p:txBody>
      </p:sp>
      <p:sp>
        <p:nvSpPr>
          <p:cNvPr id="8" name="Rectangle 3"/>
          <p:cNvSpPr txBox="1">
            <a:spLocks/>
          </p:cNvSpPr>
          <p:nvPr/>
        </p:nvSpPr>
        <p:spPr bwMode="auto">
          <a:xfrm>
            <a:off x="1558925" y="2276475"/>
            <a:ext cx="9937750" cy="381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lnSpc>
                <a:spcPct val="120000"/>
              </a:lnSpc>
              <a:spcBef>
                <a:spcPts val="1000"/>
              </a:spcBef>
              <a:buClr>
                <a:srgbClr val="00B0F0"/>
              </a:buClr>
              <a:buSzPct val="130000"/>
              <a:buFont typeface="Arial" panose="020B0604020202020204" pitchFamily="34" charset="0"/>
              <a:buChar char="•"/>
            </a:pPr>
            <a:r>
              <a:rPr lang="en-US" altLang="en-US" sz="2800" dirty="0">
                <a:latin typeface="Calibri" panose="020F0502020204030204" pitchFamily="34" charset="0"/>
              </a:rPr>
              <a:t>87%  of senior social media users are on Facebook</a:t>
            </a:r>
          </a:p>
          <a:p>
            <a:pPr marL="457200" indent="-457200" eaLnBrk="1" hangingPunct="1">
              <a:lnSpc>
                <a:spcPct val="120000"/>
              </a:lnSpc>
              <a:spcBef>
                <a:spcPts val="1000"/>
              </a:spcBef>
              <a:buClr>
                <a:srgbClr val="00B0F0"/>
              </a:buClr>
              <a:buSzPct val="130000"/>
              <a:buFont typeface="Arial" panose="020B0604020202020204" pitchFamily="34" charset="0"/>
              <a:buChar char="•"/>
            </a:pPr>
            <a:r>
              <a:rPr lang="en-US" altLang="en-US" sz="2800" dirty="0">
                <a:latin typeface="Calibri" panose="020F0502020204030204" pitchFamily="34" charset="0"/>
              </a:rPr>
              <a:t>Staying connected with family and friends easy for seniors</a:t>
            </a:r>
          </a:p>
          <a:p>
            <a:pPr marL="457200" indent="-457200" eaLnBrk="1" hangingPunct="1">
              <a:lnSpc>
                <a:spcPct val="120000"/>
              </a:lnSpc>
              <a:spcBef>
                <a:spcPts val="1000"/>
              </a:spcBef>
              <a:buClr>
                <a:srgbClr val="00B0F0"/>
              </a:buClr>
              <a:buSzPct val="130000"/>
              <a:buFont typeface="Arial" panose="020B0604020202020204" pitchFamily="34" charset="0"/>
              <a:buChar char="•"/>
            </a:pPr>
            <a:r>
              <a:rPr lang="en-US" altLang="en-US" sz="2800" dirty="0">
                <a:latin typeface="Calibri" panose="020F0502020204030204" pitchFamily="34" charset="0"/>
              </a:rPr>
              <a:t>Use it to see pictures of kids and grandkids</a:t>
            </a:r>
          </a:p>
          <a:p>
            <a:pPr marL="457200" indent="-457200" eaLnBrk="1" hangingPunct="1">
              <a:lnSpc>
                <a:spcPct val="120000"/>
              </a:lnSpc>
              <a:spcBef>
                <a:spcPts val="1000"/>
              </a:spcBef>
              <a:buClr>
                <a:srgbClr val="00B0F0"/>
              </a:buClr>
              <a:buSzPct val="130000"/>
              <a:buFont typeface="Arial" panose="020B0604020202020204" pitchFamily="34" charset="0"/>
              <a:buChar char="•"/>
            </a:pPr>
            <a:r>
              <a:rPr lang="en-US" altLang="en-US" sz="2800" dirty="0">
                <a:latin typeface="Calibri" panose="020F0502020204030204" pitchFamily="34" charset="0"/>
              </a:rPr>
              <a:t>Pressure from kids/grandkids/friends to use Facebook</a:t>
            </a:r>
          </a:p>
          <a:p>
            <a:pPr marL="457200" indent="-457200" eaLnBrk="1" hangingPunct="1">
              <a:lnSpc>
                <a:spcPct val="120000"/>
              </a:lnSpc>
              <a:spcBef>
                <a:spcPts val="1000"/>
              </a:spcBef>
              <a:buClr>
                <a:srgbClr val="00B0F0"/>
              </a:buClr>
              <a:buSzPct val="130000"/>
              <a:buFont typeface="Arial" panose="020B0604020202020204" pitchFamily="34" charset="0"/>
              <a:buChar char="•"/>
            </a:pPr>
            <a:r>
              <a:rPr lang="en-US" altLang="en-US" sz="2800" dirty="0">
                <a:latin typeface="Calibri" panose="020F0502020204030204" pitchFamily="34" charset="0"/>
              </a:rPr>
              <a:t>1 in 5 seniors use Facebook for an hour on any given day</a:t>
            </a:r>
          </a:p>
          <a:p>
            <a:pPr eaLnBrk="1" hangingPunct="1">
              <a:lnSpc>
                <a:spcPct val="120000"/>
              </a:lnSpc>
              <a:spcBef>
                <a:spcPts val="1000"/>
              </a:spcBef>
              <a:buClr>
                <a:srgbClr val="5C64B7"/>
              </a:buClr>
              <a:buSzPct val="125000"/>
              <a:buFont typeface="Wingdings" pitchFamily="2" charset="2"/>
              <a:buChar char="§"/>
            </a:pPr>
            <a:endParaRPr lang="en-US" altLang="en-US" sz="2400" dirty="0">
              <a:latin typeface="Trebuchet MS" pitchFamily="34" charset="0"/>
            </a:endParaRPr>
          </a:p>
        </p:txBody>
      </p:sp>
      <p:pic>
        <p:nvPicPr>
          <p:cNvPr id="17412" name="Picture 1"/>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1558925" y="1340768"/>
            <a:ext cx="280828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p:cNvSpPr>
          <p:nvPr/>
        </p:nvSpPr>
        <p:spPr bwMode="auto">
          <a:xfrm>
            <a:off x="1558925" y="9525"/>
            <a:ext cx="9799638"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en-US" sz="3600" dirty="0">
                <a:solidFill>
                  <a:schemeClr val="bg1"/>
                </a:solidFill>
                <a:latin typeface="Trebuchet MS" pitchFamily="34" charset="0"/>
              </a:rPr>
              <a:t>HOW TO TEACH</a:t>
            </a:r>
          </a:p>
        </p:txBody>
      </p:sp>
      <p:sp>
        <p:nvSpPr>
          <p:cNvPr id="8" name="Rectangle 3"/>
          <p:cNvSpPr txBox="1">
            <a:spLocks/>
          </p:cNvSpPr>
          <p:nvPr/>
        </p:nvSpPr>
        <p:spPr bwMode="auto">
          <a:xfrm>
            <a:off x="1487489" y="2276475"/>
            <a:ext cx="9145016" cy="252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Ascertain from that </a:t>
            </a:r>
            <a:r>
              <a:rPr lang="en-US" altLang="en-US" sz="2400" dirty="0" smtClean="0">
                <a:latin typeface="Trebuchet MS" pitchFamily="34" charset="0"/>
              </a:rPr>
              <a:t>patron wishes </a:t>
            </a:r>
            <a:r>
              <a:rPr lang="en-US" altLang="en-US" sz="2400" dirty="0">
                <a:latin typeface="Trebuchet MS" pitchFamily="34" charset="0"/>
              </a:rPr>
              <a:t>to accomplish</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Create handouts for them and add notes as you instruct</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Make sure that they understand what you have shown them </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Seniors enjoy these sessions because of individual attention</a:t>
            </a:r>
          </a:p>
        </p:txBody>
      </p:sp>
      <p:sp>
        <p:nvSpPr>
          <p:cNvPr id="2" name="TextBox 1"/>
          <p:cNvSpPr txBox="1"/>
          <p:nvPr/>
        </p:nvSpPr>
        <p:spPr>
          <a:xfrm>
            <a:off x="1487489" y="1298103"/>
            <a:ext cx="6769323" cy="646331"/>
          </a:xfrm>
          <a:prstGeom prst="rect">
            <a:avLst/>
          </a:prstGeom>
          <a:noFill/>
        </p:spPr>
        <p:txBody>
          <a:bodyPr wrap="square" rtlCol="0">
            <a:spAutoFit/>
          </a:bodyPr>
          <a:lstStyle/>
          <a:p>
            <a:r>
              <a:rPr lang="en-CA" sz="3600" b="1" dirty="0" smtClean="0">
                <a:latin typeface="+mj-lt"/>
              </a:rPr>
              <a:t>Teaching:  One-on-One Instruction</a:t>
            </a:r>
            <a:endParaRPr lang="en-CA" sz="3600" b="1"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1420813" y="2204864"/>
            <a:ext cx="993775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Basic computer </a:t>
            </a:r>
            <a:r>
              <a:rPr lang="en-US" altLang="en-US" sz="2400" dirty="0" smtClean="0">
                <a:latin typeface="Trebuchet MS" pitchFamily="34" charset="0"/>
              </a:rPr>
              <a:t>skills/Facebook</a:t>
            </a:r>
            <a:endParaRPr lang="en-US" altLang="en-US" sz="2400" dirty="0">
              <a:latin typeface="Trebuchet MS" pitchFamily="34" charset="0"/>
            </a:endParaRP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Setting up a Skype account </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Online banking</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Genealogy research</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Transferring photos from phone to computer</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Downloading eBooks and audiobooks</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Online dating</a:t>
            </a:r>
          </a:p>
          <a:p>
            <a:pPr eaLnBrk="1" hangingPunct="1">
              <a:lnSpc>
                <a:spcPct val="120000"/>
              </a:lnSpc>
              <a:spcBef>
                <a:spcPts val="1000"/>
              </a:spcBef>
              <a:buClr>
                <a:srgbClr val="5C64B7"/>
              </a:buClr>
              <a:buSzPct val="125000"/>
              <a:buFont typeface="Wingdings" pitchFamily="2" charset="2"/>
              <a:buChar char="§"/>
            </a:pPr>
            <a:endParaRPr lang="en-US" altLang="en-US" sz="2400" dirty="0">
              <a:latin typeface="Trebuchet MS" pitchFamily="34" charset="0"/>
            </a:endParaRPr>
          </a:p>
        </p:txBody>
      </p:sp>
      <p:sp>
        <p:nvSpPr>
          <p:cNvPr id="3" name="TextBox 2"/>
          <p:cNvSpPr txBox="1"/>
          <p:nvPr/>
        </p:nvSpPr>
        <p:spPr>
          <a:xfrm>
            <a:off x="1420813" y="1343090"/>
            <a:ext cx="10291812" cy="861774"/>
          </a:xfrm>
          <a:prstGeom prst="rect">
            <a:avLst/>
          </a:prstGeom>
          <a:noFill/>
        </p:spPr>
        <p:txBody>
          <a:bodyPr wrap="square" rtlCol="0">
            <a:spAutoFit/>
          </a:bodyPr>
          <a:lstStyle/>
          <a:p>
            <a:r>
              <a:rPr lang="en-US" sz="3200" b="1" dirty="0">
                <a:latin typeface="+mj-lt"/>
              </a:rPr>
              <a:t>COMPUTERS FOR BEGINNERS </a:t>
            </a:r>
            <a:r>
              <a:rPr lang="en-US" sz="3200" b="1" dirty="0" smtClean="0">
                <a:latin typeface="+mj-lt"/>
              </a:rPr>
              <a:t>&amp; ONE-ON-ONE </a:t>
            </a:r>
            <a:r>
              <a:rPr lang="en-US" sz="3200" b="1" dirty="0">
                <a:latin typeface="+mj-lt"/>
              </a:rPr>
              <a:t>TECH HELP</a:t>
            </a:r>
            <a:endParaRPr lang="en-CA" sz="3200" b="1" dirty="0">
              <a:latin typeface="+mj-lt"/>
            </a:endParaRPr>
          </a:p>
          <a:p>
            <a:endParaRPr lang="en-C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558925" y="0"/>
            <a:ext cx="8194675" cy="2060575"/>
          </a:xfrm>
        </p:spPr>
        <p:txBody>
          <a:bodyPr/>
          <a:lstStyle/>
          <a:p>
            <a:r>
              <a:rPr lang="en-US" altLang="en-US" dirty="0" smtClean="0">
                <a:solidFill>
                  <a:schemeClr val="bg1"/>
                </a:solidFill>
              </a:rPr>
              <a:t>USEFUL TIPS FOR COMPUTER CLASSES</a:t>
            </a:r>
          </a:p>
        </p:txBody>
      </p:sp>
      <p:sp>
        <p:nvSpPr>
          <p:cNvPr id="5" name="Rectangle 3"/>
          <p:cNvSpPr txBox="1">
            <a:spLocks/>
          </p:cNvSpPr>
          <p:nvPr/>
        </p:nvSpPr>
        <p:spPr bwMode="auto">
          <a:xfrm>
            <a:off x="1518884" y="1246972"/>
            <a:ext cx="9937750" cy="54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smtClean="0">
                <a:latin typeface="Trebuchet MS" pitchFamily="34" charset="0"/>
              </a:rPr>
              <a:t>Assure your class that you will proceed in a step-by-step manner at a slow-to-moderate pace to make sure everyone grasps the information and skills with lots of hands-on practice</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smtClean="0">
                <a:latin typeface="Trebuchet MS" pitchFamily="34" charset="0"/>
              </a:rPr>
              <a:t>Do </a:t>
            </a:r>
            <a:r>
              <a:rPr lang="en-US" altLang="en-US" sz="2400" dirty="0">
                <a:latin typeface="Trebuchet MS" pitchFamily="34" charset="0"/>
              </a:rPr>
              <a:t>not use tech-heavy </a:t>
            </a:r>
            <a:r>
              <a:rPr lang="en-US" altLang="en-US" sz="2400" dirty="0" smtClean="0">
                <a:latin typeface="Trebuchet MS" pitchFamily="34" charset="0"/>
              </a:rPr>
              <a:t>terms delivering information in small chunks</a:t>
            </a:r>
            <a:endParaRPr lang="en-US" altLang="en-US" sz="2400" dirty="0">
              <a:latin typeface="Trebuchet MS" pitchFamily="34" charset="0"/>
            </a:endParaRP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Have handouts with simple, step-by-step instructions </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Ask everyone if they can hear you</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Encourage them to ask questions and give praise</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Remind seniors it is like learning to drive for the first time </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Always watch for visual clues for anyone who is struggling </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Adjust voice, </a:t>
            </a:r>
            <a:r>
              <a:rPr lang="en-US" altLang="en-US" sz="2400" dirty="0" smtClean="0">
                <a:latin typeface="Trebuchet MS" pitchFamily="34" charset="0"/>
              </a:rPr>
              <a:t>computer screens</a:t>
            </a:r>
            <a:r>
              <a:rPr lang="en-US" altLang="en-US" sz="2400" dirty="0">
                <a:latin typeface="Trebuchet MS" pitchFamily="34" charset="0"/>
              </a:rPr>
              <a:t>, and lighting for comfort</a:t>
            </a:r>
          </a:p>
        </p:txBody>
      </p:sp>
      <p:sp>
        <p:nvSpPr>
          <p:cNvPr id="2" name="TextBox 1"/>
          <p:cNvSpPr txBox="1"/>
          <p:nvPr/>
        </p:nvSpPr>
        <p:spPr>
          <a:xfrm>
            <a:off x="9840416" y="1196752"/>
            <a:ext cx="184731" cy="369332"/>
          </a:xfrm>
          <a:prstGeom prst="rect">
            <a:avLst/>
          </a:prstGeom>
          <a:noFill/>
        </p:spPr>
        <p:txBody>
          <a:bodyPr wrap="none" rtlCol="0">
            <a:spAutoFit/>
          </a:bodyPr>
          <a:lstStyle/>
          <a:p>
            <a:endParaRPr lang="en-CA" dirty="0"/>
          </a:p>
        </p:txBody>
      </p:sp>
      <p:sp>
        <p:nvSpPr>
          <p:cNvPr id="3" name="TextBox 2"/>
          <p:cNvSpPr txBox="1"/>
          <p:nvPr/>
        </p:nvSpPr>
        <p:spPr>
          <a:xfrm>
            <a:off x="1518884" y="643161"/>
            <a:ext cx="6769323" cy="584775"/>
          </a:xfrm>
          <a:prstGeom prst="rect">
            <a:avLst/>
          </a:prstGeom>
          <a:noFill/>
        </p:spPr>
        <p:txBody>
          <a:bodyPr wrap="square" rtlCol="0">
            <a:spAutoFit/>
          </a:bodyPr>
          <a:lstStyle/>
          <a:p>
            <a:r>
              <a:rPr lang="en-CA" sz="3200" b="1" dirty="0" smtClean="0">
                <a:latin typeface="+mj-lt"/>
              </a:rPr>
              <a:t>Useful Tips for Computer Classes</a:t>
            </a:r>
            <a:endParaRPr lang="en-CA" sz="3200" b="1"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1543823" y="1772816"/>
            <a:ext cx="99377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defRPr>
            </a:lvl1pPr>
            <a:lvl2pPr marL="685800" indent="-2286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Seniors may be unfamiliar with the simplest computer tasks</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Seniors have trouble handling a mouse</a:t>
            </a:r>
          </a:p>
          <a:p>
            <a:pPr marL="800100" lvl="1" indent="-342900" eaLnBrk="1" hangingPunct="1">
              <a:lnSpc>
                <a:spcPct val="120000"/>
              </a:lnSpc>
              <a:spcBef>
                <a:spcPts val="500"/>
              </a:spcBef>
              <a:buClr>
                <a:srgbClr val="00B0F0"/>
              </a:buClr>
              <a:buSzPct val="130000"/>
              <a:buFont typeface="Arial" panose="020B0604020202020204" pitchFamily="34" charset="0"/>
              <a:buChar char="•"/>
            </a:pPr>
            <a:r>
              <a:rPr lang="en-US" altLang="en-US" sz="2000" b="1" dirty="0">
                <a:latin typeface="Trebuchet MS" pitchFamily="34" charset="0"/>
              </a:rPr>
              <a:t>One senior held the mouse in the air</a:t>
            </a:r>
            <a:r>
              <a:rPr lang="en-US" altLang="en-US" sz="2000" dirty="0">
                <a:latin typeface="Trebuchet MS" pitchFamily="34" charset="0"/>
              </a:rPr>
              <a:t> </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Seniors having trouble seeing the computer screens</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a:latin typeface="Trebuchet MS" pitchFamily="34" charset="0"/>
              </a:rPr>
              <a:t>Senior nodding to everything, but </a:t>
            </a:r>
            <a:r>
              <a:rPr lang="en-US" altLang="en-US" sz="2400" dirty="0" smtClean="0">
                <a:latin typeface="Trebuchet MS" pitchFamily="34" charset="0"/>
              </a:rPr>
              <a:t>actually can’t </a:t>
            </a:r>
            <a:r>
              <a:rPr lang="en-US" altLang="en-US" sz="2400" dirty="0">
                <a:latin typeface="Trebuchet MS" pitchFamily="34" charset="0"/>
              </a:rPr>
              <a:t>hear</a:t>
            </a:r>
          </a:p>
          <a:p>
            <a:pPr marL="342900" indent="-342900" eaLnBrk="1" hangingPunct="1">
              <a:lnSpc>
                <a:spcPct val="120000"/>
              </a:lnSpc>
              <a:spcBef>
                <a:spcPts val="1000"/>
              </a:spcBef>
              <a:buClr>
                <a:srgbClr val="00B0F0"/>
              </a:buClr>
              <a:buSzPct val="130000"/>
              <a:buFont typeface="Arial" panose="020B0604020202020204" pitchFamily="34" charset="0"/>
              <a:buChar char="•"/>
            </a:pPr>
            <a:r>
              <a:rPr lang="en-US" altLang="en-US" sz="2400" dirty="0" smtClean="0">
                <a:latin typeface="Trebuchet MS" pitchFamily="34" charset="0"/>
              </a:rPr>
              <a:t>Seniors that cannot </a:t>
            </a:r>
            <a:r>
              <a:rPr lang="en-US" altLang="en-US" sz="2400" dirty="0">
                <a:latin typeface="Trebuchet MS" pitchFamily="34" charset="0"/>
              </a:rPr>
              <a:t>read or </a:t>
            </a:r>
            <a:r>
              <a:rPr lang="en-US" altLang="en-US" sz="2400" dirty="0" smtClean="0">
                <a:latin typeface="Trebuchet MS" pitchFamily="34" charset="0"/>
              </a:rPr>
              <a:t>write</a:t>
            </a:r>
          </a:p>
        </p:txBody>
      </p:sp>
      <p:sp>
        <p:nvSpPr>
          <p:cNvPr id="2" name="TextBox 1"/>
          <p:cNvSpPr txBox="1"/>
          <p:nvPr/>
        </p:nvSpPr>
        <p:spPr>
          <a:xfrm>
            <a:off x="1703512" y="1044025"/>
            <a:ext cx="7128792" cy="584775"/>
          </a:xfrm>
          <a:prstGeom prst="rect">
            <a:avLst/>
          </a:prstGeom>
          <a:noFill/>
        </p:spPr>
        <p:txBody>
          <a:bodyPr wrap="square" rtlCol="0">
            <a:spAutoFit/>
          </a:bodyPr>
          <a:lstStyle/>
          <a:p>
            <a:r>
              <a:rPr lang="en-CA" sz="3200" b="1" dirty="0" smtClean="0">
                <a:latin typeface="+mj-lt"/>
              </a:rPr>
              <a:t>The Challenges:  Never Assume Anything</a:t>
            </a:r>
            <a:endParaRPr lang="en-CA" sz="3200" b="1"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279" y="4484749"/>
            <a:ext cx="2433245" cy="159196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1055440" y="1916832"/>
            <a:ext cx="4968875" cy="3514725"/>
          </a:xfrm>
        </p:spPr>
        <p:txBody>
          <a:bodyPr/>
          <a:lstStyle/>
          <a:p>
            <a:pPr>
              <a:lnSpc>
                <a:spcPct val="110000"/>
              </a:lnSpc>
            </a:pPr>
            <a:r>
              <a:rPr lang="en-US" altLang="en-US" sz="2800" dirty="0" smtClean="0">
                <a:latin typeface="+mj-lt"/>
              </a:rPr>
              <a:t>Majority have technophobia</a:t>
            </a:r>
          </a:p>
          <a:p>
            <a:pPr>
              <a:lnSpc>
                <a:spcPct val="110000"/>
              </a:lnSpc>
            </a:pPr>
            <a:r>
              <a:rPr lang="en-US" altLang="en-US" sz="2800" dirty="0" smtClean="0">
                <a:latin typeface="+mj-lt"/>
              </a:rPr>
              <a:t>Limited tech literacy skills</a:t>
            </a:r>
          </a:p>
          <a:p>
            <a:pPr>
              <a:lnSpc>
                <a:spcPct val="110000"/>
              </a:lnSpc>
            </a:pPr>
            <a:r>
              <a:rPr lang="en-US" altLang="en-US" sz="2800" dirty="0" smtClean="0">
                <a:latin typeface="+mj-lt"/>
              </a:rPr>
              <a:t>Induced anxiety from</a:t>
            </a:r>
            <a:br>
              <a:rPr lang="en-US" altLang="en-US" sz="2800" dirty="0" smtClean="0">
                <a:latin typeface="+mj-lt"/>
              </a:rPr>
            </a:br>
            <a:r>
              <a:rPr lang="en-US" altLang="en-US" sz="2800" dirty="0" smtClean="0">
                <a:latin typeface="+mj-lt"/>
              </a:rPr>
              <a:t>bad experiences</a:t>
            </a:r>
          </a:p>
          <a:p>
            <a:pPr>
              <a:lnSpc>
                <a:spcPct val="110000"/>
              </a:lnSpc>
            </a:pPr>
            <a:r>
              <a:rPr lang="en-US" altLang="en-US" sz="2800" dirty="0" smtClean="0">
                <a:latin typeface="+mj-lt"/>
              </a:rPr>
              <a:t>Feel pressure to jump on</a:t>
            </a:r>
            <a:br>
              <a:rPr lang="en-US" altLang="en-US" sz="2800" dirty="0" smtClean="0">
                <a:latin typeface="+mj-lt"/>
              </a:rPr>
            </a:br>
            <a:r>
              <a:rPr lang="en-US" altLang="en-US" sz="2800" dirty="0" smtClean="0">
                <a:latin typeface="+mj-lt"/>
              </a:rPr>
              <a:t>the bandwagon</a:t>
            </a:r>
          </a:p>
          <a:p>
            <a:pPr>
              <a:lnSpc>
                <a:spcPct val="110000"/>
              </a:lnSpc>
            </a:pPr>
            <a:r>
              <a:rPr lang="en-US" altLang="en-US" sz="2800" dirty="0" smtClean="0">
                <a:latin typeface="+mj-lt"/>
              </a:rPr>
              <a:t>Language/accessibility barriers</a:t>
            </a:r>
          </a:p>
          <a:p>
            <a:pPr>
              <a:lnSpc>
                <a:spcPct val="110000"/>
              </a:lnSpc>
              <a:buFont typeface="Arial" charset="0"/>
              <a:buChar char="•"/>
            </a:pPr>
            <a:endParaRPr lang="en-US" altLang="en-US" dirty="0" smtClean="0">
              <a:solidFill>
                <a:srgbClr val="D9D9D9"/>
              </a:solidFill>
            </a:endParaRPr>
          </a:p>
        </p:txBody>
      </p:sp>
      <p:sp>
        <p:nvSpPr>
          <p:cNvPr id="9" name="Rectangle 3"/>
          <p:cNvSpPr txBox="1">
            <a:spLocks/>
          </p:cNvSpPr>
          <p:nvPr/>
        </p:nvSpPr>
        <p:spPr bwMode="auto">
          <a:xfrm>
            <a:off x="6453076" y="2060848"/>
            <a:ext cx="4830763"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ts val="1000"/>
              </a:spcBef>
              <a:buClr>
                <a:schemeClr val="tx2">
                  <a:lumMod val="60000"/>
                  <a:lumOff val="40000"/>
                </a:schemeClr>
              </a:buClr>
              <a:buSzPct val="130000"/>
              <a:buFont typeface="Arial" panose="020B0604020202020204" pitchFamily="34" charset="0"/>
              <a:buChar char="•"/>
            </a:pPr>
            <a:r>
              <a:rPr lang="en-US" altLang="en-US" sz="2800" dirty="0">
                <a:latin typeface="Calibri" panose="020F0502020204030204" pitchFamily="34" charset="0"/>
              </a:rPr>
              <a:t>Some cannot afford </a:t>
            </a:r>
            <a:br>
              <a:rPr lang="en-US" altLang="en-US" sz="2800" dirty="0">
                <a:latin typeface="Calibri" panose="020F0502020204030204" pitchFamily="34" charset="0"/>
              </a:rPr>
            </a:br>
            <a:r>
              <a:rPr lang="en-US" altLang="en-US" sz="2800" dirty="0" smtClean="0">
                <a:latin typeface="Calibri" panose="020F0502020204030204" pitchFamily="34" charset="0"/>
              </a:rPr>
              <a:t>internet </a:t>
            </a:r>
            <a:r>
              <a:rPr lang="en-US" altLang="en-US" sz="2800" dirty="0">
                <a:latin typeface="Calibri" panose="020F0502020204030204" pitchFamily="34" charset="0"/>
              </a:rPr>
              <a:t>access</a:t>
            </a:r>
          </a:p>
          <a:p>
            <a:pPr eaLnBrk="1" hangingPunct="1">
              <a:lnSpc>
                <a:spcPct val="120000"/>
              </a:lnSpc>
              <a:spcBef>
                <a:spcPts val="1000"/>
              </a:spcBef>
              <a:buClr>
                <a:schemeClr val="tx2">
                  <a:lumMod val="60000"/>
                  <a:lumOff val="40000"/>
                </a:schemeClr>
              </a:buClr>
              <a:buSzPct val="130000"/>
              <a:buFont typeface="Arial" panose="020B0604020202020204" pitchFamily="34" charset="0"/>
              <a:buChar char="•"/>
            </a:pPr>
            <a:r>
              <a:rPr lang="en-US" altLang="en-US" sz="2800" dirty="0">
                <a:latin typeface="Calibri" panose="020F0502020204030204" pitchFamily="34" charset="0"/>
              </a:rPr>
              <a:t>Limited physical capabilities</a:t>
            </a:r>
          </a:p>
          <a:p>
            <a:pPr eaLnBrk="1" hangingPunct="1">
              <a:lnSpc>
                <a:spcPct val="120000"/>
              </a:lnSpc>
              <a:spcBef>
                <a:spcPts val="1000"/>
              </a:spcBef>
              <a:buClr>
                <a:schemeClr val="tx2">
                  <a:lumMod val="60000"/>
                  <a:lumOff val="40000"/>
                </a:schemeClr>
              </a:buClr>
              <a:buSzPct val="130000"/>
              <a:buFont typeface="Arial" panose="020B0604020202020204" pitchFamily="34" charset="0"/>
              <a:buChar char="•"/>
            </a:pPr>
            <a:r>
              <a:rPr lang="en-US" altLang="en-US" sz="2800" dirty="0">
                <a:latin typeface="Calibri" panose="020F0502020204030204" pitchFamily="34" charset="0"/>
              </a:rPr>
              <a:t>Classroom lighting and vision problems seeing screen</a:t>
            </a:r>
          </a:p>
          <a:p>
            <a:pPr eaLnBrk="1" hangingPunct="1">
              <a:lnSpc>
                <a:spcPct val="120000"/>
              </a:lnSpc>
              <a:spcBef>
                <a:spcPts val="1000"/>
              </a:spcBef>
              <a:buClr>
                <a:schemeClr val="tx2">
                  <a:lumMod val="60000"/>
                  <a:lumOff val="40000"/>
                </a:schemeClr>
              </a:buClr>
              <a:buSzPct val="130000"/>
              <a:buFont typeface="Arial" panose="020B0604020202020204" pitchFamily="34" charset="0"/>
              <a:buChar char="•"/>
            </a:pPr>
            <a:r>
              <a:rPr lang="en-US" altLang="en-US" sz="2800" dirty="0">
                <a:latin typeface="Calibri" panose="020F0502020204030204" pitchFamily="34" charset="0"/>
              </a:rPr>
              <a:t>Memory retention</a:t>
            </a:r>
          </a:p>
        </p:txBody>
      </p:sp>
      <p:sp>
        <p:nvSpPr>
          <p:cNvPr id="2" name="TextBox 1"/>
          <p:cNvSpPr txBox="1"/>
          <p:nvPr/>
        </p:nvSpPr>
        <p:spPr>
          <a:xfrm>
            <a:off x="1340508" y="1196752"/>
            <a:ext cx="5112568" cy="584775"/>
          </a:xfrm>
          <a:prstGeom prst="rect">
            <a:avLst/>
          </a:prstGeom>
          <a:noFill/>
        </p:spPr>
        <p:txBody>
          <a:bodyPr wrap="square" rtlCol="0">
            <a:spAutoFit/>
          </a:bodyPr>
          <a:lstStyle/>
          <a:p>
            <a:r>
              <a:rPr lang="en-CA" sz="3200" b="1" dirty="0" smtClean="0">
                <a:latin typeface="+mj-lt"/>
              </a:rPr>
              <a:t>Other Challenges</a:t>
            </a:r>
            <a:endParaRPr lang="en-CA" sz="3200" b="1"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3" y="2060575"/>
            <a:ext cx="952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560513" y="4427538"/>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smtClean="0"/>
              <a:t>75 </a:t>
            </a:r>
            <a:r>
              <a:rPr lang="en-US" altLang="en-US" b="1" dirty="0"/>
              <a:t>years old</a:t>
            </a:r>
            <a:endParaRPr lang="en-CA" altLang="en-US" dirty="0"/>
          </a:p>
        </p:txBody>
      </p:sp>
      <p:sp>
        <p:nvSpPr>
          <p:cNvPr id="7" name="Rectangle 6"/>
          <p:cNvSpPr>
            <a:spLocks noChangeArrowheads="1"/>
          </p:cNvSpPr>
          <p:nvPr/>
        </p:nvSpPr>
        <p:spPr bwMode="auto">
          <a:xfrm>
            <a:off x="3713163" y="4427538"/>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t>80 years old</a:t>
            </a:r>
            <a:endParaRPr lang="en-CA" altLang="en-US" dirty="0"/>
          </a:p>
        </p:txBody>
      </p:sp>
      <p:sp>
        <p:nvSpPr>
          <p:cNvPr id="9" name="Rectangle 8"/>
          <p:cNvSpPr>
            <a:spLocks noChangeArrowheads="1"/>
          </p:cNvSpPr>
          <p:nvPr/>
        </p:nvSpPr>
        <p:spPr bwMode="auto">
          <a:xfrm>
            <a:off x="5819775" y="4427538"/>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smtClean="0"/>
              <a:t>89 </a:t>
            </a:r>
            <a:r>
              <a:rPr lang="en-US" altLang="en-US" b="1" dirty="0"/>
              <a:t>years old</a:t>
            </a:r>
            <a:endParaRPr lang="en-CA" altLang="en-US" dirty="0"/>
          </a:p>
        </p:txBody>
      </p:sp>
      <p:sp>
        <p:nvSpPr>
          <p:cNvPr id="10" name="Rectangle 9"/>
          <p:cNvSpPr>
            <a:spLocks noChangeArrowheads="1"/>
          </p:cNvSpPr>
          <p:nvPr/>
        </p:nvSpPr>
        <p:spPr bwMode="auto">
          <a:xfrm>
            <a:off x="7967663" y="4427538"/>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t>92 years old</a:t>
            </a:r>
            <a:endParaRPr lang="en-CA" alt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8450" y="5022850"/>
            <a:ext cx="150971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967663" y="4895749"/>
            <a:ext cx="1435100" cy="10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54559" y="4797425"/>
            <a:ext cx="127317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6288" y="5062538"/>
            <a:ext cx="144621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65468" y="1052736"/>
            <a:ext cx="2154244" cy="769441"/>
          </a:xfrm>
          <a:prstGeom prst="rect">
            <a:avLst/>
          </a:prstGeom>
        </p:spPr>
        <p:txBody>
          <a:bodyPr wrap="none">
            <a:spAutoFit/>
          </a:bodyPr>
          <a:lstStyle/>
          <a:p>
            <a:pPr lvl="0"/>
            <a:r>
              <a:rPr lang="en-CA" sz="4400" b="1" dirty="0">
                <a:solidFill>
                  <a:prstClr val="black"/>
                </a:solidFill>
                <a:latin typeface="Calibri"/>
              </a:rPr>
              <a:t>The Joys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2"/>
          <p:cNvSpPr txBox="1">
            <a:spLocks/>
          </p:cNvSpPr>
          <p:nvPr/>
        </p:nvSpPr>
        <p:spPr bwMode="auto">
          <a:xfrm>
            <a:off x="1024537" y="1052736"/>
            <a:ext cx="773576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tx2"/>
              </a:buClr>
            </a:pPr>
            <a:r>
              <a:rPr lang="en-US" altLang="en-US" sz="2400" b="1" dirty="0" smtClean="0"/>
              <a:t>Web Resources to Get You Started</a:t>
            </a:r>
          </a:p>
          <a:p>
            <a:pPr eaLnBrk="1" hangingPunct="1">
              <a:spcBef>
                <a:spcPct val="20000"/>
              </a:spcBef>
              <a:buClr>
                <a:schemeClr val="tx2"/>
              </a:buClr>
            </a:pPr>
            <a:r>
              <a:rPr lang="en-US" altLang="en-US" sz="2400" b="1" dirty="0" smtClean="0"/>
              <a:t>Techboomers</a:t>
            </a:r>
          </a:p>
          <a:p>
            <a:pPr eaLnBrk="1" hangingPunct="1">
              <a:spcBef>
                <a:spcPct val="20000"/>
              </a:spcBef>
              <a:buClr>
                <a:schemeClr val="tx2"/>
              </a:buClr>
            </a:pPr>
            <a:r>
              <a:rPr lang="en-US" altLang="en-US" sz="2400" b="1" dirty="0" smtClean="0">
                <a:hlinkClick r:id="rId3"/>
              </a:rPr>
              <a:t>https://techboomers.com</a:t>
            </a:r>
            <a:endParaRPr lang="en-US" altLang="en-US" sz="2400" b="1" dirty="0" smtClean="0"/>
          </a:p>
          <a:p>
            <a:pPr eaLnBrk="1" hangingPunct="1">
              <a:spcBef>
                <a:spcPct val="20000"/>
              </a:spcBef>
              <a:buClr>
                <a:schemeClr val="tx2"/>
              </a:buClr>
            </a:pPr>
            <a:r>
              <a:rPr lang="en-US" altLang="en-US" sz="2400" b="1" dirty="0" smtClean="0"/>
              <a:t>Webwise:</a:t>
            </a:r>
          </a:p>
          <a:p>
            <a:pPr eaLnBrk="1" hangingPunct="1">
              <a:spcBef>
                <a:spcPct val="20000"/>
              </a:spcBef>
              <a:buClr>
                <a:schemeClr val="tx2"/>
              </a:buClr>
            </a:pPr>
            <a:r>
              <a:rPr lang="en-US" altLang="en-US" sz="2400" b="1" dirty="0" smtClean="0">
                <a:solidFill>
                  <a:srgbClr val="0000FF"/>
                </a:solidFill>
                <a:hlinkClick r:id="rId4"/>
              </a:rPr>
              <a:t>www.bbc.co.uk/webwise/0/</a:t>
            </a:r>
            <a:endParaRPr lang="en-US" altLang="en-US" sz="2400" b="1" dirty="0" smtClean="0">
              <a:solidFill>
                <a:srgbClr val="0000FF"/>
              </a:solidFill>
            </a:endParaRPr>
          </a:p>
          <a:p>
            <a:pPr eaLnBrk="1" hangingPunct="1">
              <a:spcBef>
                <a:spcPct val="20000"/>
              </a:spcBef>
              <a:buClr>
                <a:schemeClr val="tx2"/>
              </a:buClr>
            </a:pPr>
            <a:r>
              <a:rPr lang="en-US" altLang="en-US" sz="2400" b="1" dirty="0" smtClean="0"/>
              <a:t>GCF LearnFree</a:t>
            </a:r>
          </a:p>
          <a:p>
            <a:pPr eaLnBrk="1" hangingPunct="1">
              <a:spcBef>
                <a:spcPct val="20000"/>
              </a:spcBef>
              <a:buClr>
                <a:schemeClr val="tx2"/>
              </a:buClr>
            </a:pPr>
            <a:r>
              <a:rPr lang="en-US" altLang="en-US" sz="2400" b="1" dirty="0" smtClean="0">
                <a:solidFill>
                  <a:srgbClr val="0000FF"/>
                </a:solidFill>
                <a:hlinkClick r:id="rId5"/>
              </a:rPr>
              <a:t>www.gcflearnfree.org/topics</a:t>
            </a:r>
            <a:endParaRPr lang="en-US" altLang="en-US" sz="2400" b="1" dirty="0" smtClean="0">
              <a:solidFill>
                <a:srgbClr val="0000FF"/>
              </a:solidFill>
            </a:endParaRPr>
          </a:p>
          <a:p>
            <a:pPr eaLnBrk="1" hangingPunct="1">
              <a:spcBef>
                <a:spcPct val="20000"/>
              </a:spcBef>
              <a:buClr>
                <a:schemeClr val="tx2"/>
              </a:buClr>
            </a:pPr>
            <a:r>
              <a:rPr lang="en-US" altLang="en-US" sz="2400" b="1" dirty="0" smtClean="0"/>
              <a:t>Meganga</a:t>
            </a:r>
          </a:p>
          <a:p>
            <a:pPr eaLnBrk="1" hangingPunct="1">
              <a:spcBef>
                <a:spcPct val="20000"/>
              </a:spcBef>
              <a:buClr>
                <a:schemeClr val="tx2"/>
              </a:buClr>
            </a:pPr>
            <a:r>
              <a:rPr lang="en-US" altLang="en-US" sz="2400" b="1" dirty="0" smtClean="0">
                <a:solidFill>
                  <a:srgbClr val="0000FF"/>
                </a:solidFill>
                <a:hlinkClick r:id="rId6"/>
              </a:rPr>
              <a:t>meganga.com/</a:t>
            </a:r>
            <a:endParaRPr lang="en-US" altLang="en-US" sz="2400" b="1" dirty="0" smtClean="0">
              <a:solidFill>
                <a:srgbClr val="0000FF"/>
              </a:solidFill>
            </a:endParaRPr>
          </a:p>
          <a:p>
            <a:pPr eaLnBrk="1" hangingPunct="1">
              <a:spcBef>
                <a:spcPct val="20000"/>
              </a:spcBef>
              <a:buClr>
                <a:schemeClr val="tx2"/>
              </a:buClr>
            </a:pPr>
            <a:r>
              <a:rPr lang="en-US" altLang="en-US" sz="2400" b="1" dirty="0" smtClean="0"/>
              <a:t>Microsoft Accessibility</a:t>
            </a:r>
          </a:p>
          <a:p>
            <a:pPr eaLnBrk="1" hangingPunct="1">
              <a:spcBef>
                <a:spcPct val="20000"/>
              </a:spcBef>
              <a:buClr>
                <a:schemeClr val="tx2"/>
              </a:buClr>
            </a:pPr>
            <a:r>
              <a:rPr lang="en-US" altLang="en-US" sz="2400" b="1" dirty="0" smtClean="0">
                <a:solidFill>
                  <a:srgbClr val="0000FF"/>
                </a:solidFill>
                <a:hlinkClick r:id="rId7"/>
              </a:rPr>
              <a:t>www.microsoft.com/enable/aging/tips.aspx</a:t>
            </a:r>
            <a:endParaRPr lang="en-US" altLang="en-US" sz="2400" b="1" dirty="0" smtClean="0">
              <a:solidFill>
                <a:srgbClr val="0000FF"/>
              </a:solidFill>
            </a:endParaRPr>
          </a:p>
          <a:p>
            <a:pPr eaLnBrk="1" hangingPunct="1">
              <a:spcBef>
                <a:spcPct val="20000"/>
              </a:spcBef>
              <a:buClr>
                <a:schemeClr val="tx2"/>
              </a:buClr>
            </a:pPr>
            <a:endParaRPr lang="en-US" altLang="en-US" sz="2400" b="1" dirty="0" smtClean="0">
              <a:solidFill>
                <a:srgbClr val="0000FF"/>
              </a:solidFill>
            </a:endParaRPr>
          </a:p>
          <a:p>
            <a:pPr eaLnBrk="1" hangingPunct="1">
              <a:spcBef>
                <a:spcPct val="20000"/>
              </a:spcBef>
              <a:buClr>
                <a:schemeClr val="tx2"/>
              </a:buClr>
            </a:pPr>
            <a:endParaRPr lang="en-US" altLang="en-US" sz="2400" b="1" dirty="0" smtClean="0">
              <a:solidFill>
                <a:srgbClr val="0000FF"/>
              </a:solidFill>
            </a:endParaRPr>
          </a:p>
          <a:p>
            <a:pPr eaLnBrk="1" hangingPunct="1">
              <a:spcBef>
                <a:spcPct val="20000"/>
              </a:spcBef>
              <a:buClr>
                <a:schemeClr val="tx2"/>
              </a:buClr>
            </a:pPr>
            <a:endParaRPr lang="en-US" altLang="en-US" sz="2400" b="1" dirty="0" smtClean="0">
              <a:solidFill>
                <a:srgbClr val="0000FF"/>
              </a:solidFill>
            </a:endParaRPr>
          </a:p>
          <a:p>
            <a:pPr eaLnBrk="1" hangingPunct="1">
              <a:spcBef>
                <a:spcPct val="20000"/>
              </a:spcBef>
              <a:buClr>
                <a:schemeClr val="tx2"/>
              </a:buClr>
            </a:pPr>
            <a:endParaRPr lang="en-US" altLang="en-US" sz="2400" b="1" dirty="0" smtClean="0">
              <a:solidFill>
                <a:srgbClr val="0000FF"/>
              </a:solidFill>
            </a:endParaRPr>
          </a:p>
          <a:p>
            <a:pPr eaLnBrk="1" hangingPunct="1">
              <a:spcBef>
                <a:spcPct val="20000"/>
              </a:spcBef>
              <a:buClr>
                <a:schemeClr val="tx2"/>
              </a:buClr>
            </a:pPr>
            <a:endParaRPr lang="en-US" altLang="en-US" sz="2400" b="1" dirty="0"/>
          </a:p>
          <a:p>
            <a:pPr eaLnBrk="1" hangingPunct="1">
              <a:spcBef>
                <a:spcPct val="20000"/>
              </a:spcBef>
              <a:buClr>
                <a:schemeClr val="tx2"/>
              </a:buClr>
            </a:pPr>
            <a:endParaRPr lang="en-US" altLang="en-US" sz="2000" dirty="0">
              <a:solidFill>
                <a:srgbClr val="0000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type="subTitle" idx="1"/>
          </p:nvPr>
        </p:nvSpPr>
        <p:spPr>
          <a:xfrm>
            <a:off x="3071664" y="1628800"/>
            <a:ext cx="5832647" cy="2952328"/>
          </a:xfrm>
        </p:spPr>
        <p:txBody>
          <a:bodyPr anchor="b"/>
          <a:lstStyle/>
          <a:p>
            <a:pPr marR="0" algn="ctr"/>
            <a:r>
              <a:rPr lang="en-US" altLang="en-US" sz="3600" dirty="0" smtClean="0">
                <a:latin typeface="+mj-lt"/>
              </a:rPr>
              <a:t>with</a:t>
            </a:r>
          </a:p>
          <a:p>
            <a:pPr marR="0" algn="ctr"/>
            <a:r>
              <a:rPr lang="en-US" altLang="en-US" sz="3600" dirty="0" smtClean="0">
                <a:latin typeface="+mj-lt"/>
              </a:rPr>
              <a:t>Ruth Berry</a:t>
            </a:r>
            <a:r>
              <a:rPr lang="en-US" altLang="en-US" sz="2400" dirty="0" smtClean="0">
                <a:latin typeface="+mj-lt"/>
              </a:rPr>
              <a:t/>
            </a:r>
            <a:br>
              <a:rPr lang="en-US" altLang="en-US" sz="2400" dirty="0" smtClean="0">
                <a:latin typeface="+mj-lt"/>
              </a:rPr>
            </a:br>
            <a:r>
              <a:rPr lang="en-US" altLang="en-US" sz="3600" dirty="0" smtClean="0">
                <a:latin typeface="+mj-lt"/>
              </a:rPr>
              <a:t>eServices Library Technician</a:t>
            </a:r>
            <a:br>
              <a:rPr lang="en-US" altLang="en-US" sz="3600" dirty="0" smtClean="0">
                <a:latin typeface="+mj-lt"/>
              </a:rPr>
            </a:br>
            <a:r>
              <a:rPr lang="en-US" altLang="en-US" sz="3600" dirty="0" smtClean="0">
                <a:latin typeface="+mj-lt"/>
              </a:rPr>
              <a:t>Georgina Public Libraries</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824" t="22049" r="9028" b="28601"/>
          <a:stretch/>
        </p:blipFill>
        <p:spPr>
          <a:xfrm>
            <a:off x="4323034" y="4316485"/>
            <a:ext cx="2491596" cy="1410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881" r="2211" b="2715"/>
          <a:stretch/>
        </p:blipFill>
        <p:spPr>
          <a:xfrm>
            <a:off x="7032104" y="4287315"/>
            <a:ext cx="3030400" cy="1412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67" y="4316585"/>
            <a:ext cx="2508093" cy="1410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a:spLocks noChangeArrowheads="1"/>
          </p:cNvSpPr>
          <p:nvPr/>
        </p:nvSpPr>
        <p:spPr bwMode="auto">
          <a:xfrm>
            <a:off x="1970088" y="434975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techradar.com</a:t>
            </a:r>
            <a:endParaRPr lang="en-CA" altLang="en-US" dirty="0">
              <a:solidFill>
                <a:schemeClr val="bg1"/>
              </a:solidFill>
            </a:endParaRPr>
          </a:p>
        </p:txBody>
      </p:sp>
      <p:sp>
        <p:nvSpPr>
          <p:cNvPr id="11" name="Rectangle 10"/>
          <p:cNvSpPr>
            <a:spLocks noChangeArrowheads="1"/>
          </p:cNvSpPr>
          <p:nvPr/>
        </p:nvSpPr>
        <p:spPr bwMode="auto">
          <a:xfrm>
            <a:off x="4970463" y="434975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cnet.com</a:t>
            </a:r>
            <a:endParaRPr lang="en-CA" altLang="en-US" dirty="0">
              <a:solidFill>
                <a:schemeClr val="bg1"/>
              </a:solidFill>
            </a:endParaRPr>
          </a:p>
        </p:txBody>
      </p:sp>
      <p:sp>
        <p:nvSpPr>
          <p:cNvPr id="4" name="TextBox 3"/>
          <p:cNvSpPr txBox="1"/>
          <p:nvPr/>
        </p:nvSpPr>
        <p:spPr>
          <a:xfrm>
            <a:off x="1487488" y="1556792"/>
            <a:ext cx="8928992" cy="769441"/>
          </a:xfrm>
          <a:prstGeom prst="rect">
            <a:avLst/>
          </a:prstGeom>
          <a:noFill/>
        </p:spPr>
        <p:txBody>
          <a:bodyPr wrap="square" rtlCol="0">
            <a:spAutoFit/>
          </a:bodyPr>
          <a:lstStyle/>
          <a:p>
            <a:r>
              <a:rPr lang="en-CA" sz="4400" b="1" dirty="0" smtClean="0">
                <a:latin typeface="+mj-lt"/>
              </a:rPr>
              <a:t>Where to Find Tech Tips and Trends</a:t>
            </a:r>
            <a:endParaRPr lang="en-CA" sz="4400" b="1" dirty="0">
              <a:latin typeface="+mj-lt"/>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7767" y="2780928"/>
            <a:ext cx="2423592" cy="1363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9816" y="2749739"/>
            <a:ext cx="2095500" cy="139446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0464" y="3203129"/>
            <a:ext cx="2773680" cy="48768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333375"/>
            <a:ext cx="100584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p:cNvSpPr>
          <p:nvPr/>
        </p:nvSpPr>
        <p:spPr bwMode="auto">
          <a:xfrm>
            <a:off x="4583113" y="2708275"/>
            <a:ext cx="40338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20000"/>
              </a:spcBef>
              <a:buClr>
                <a:schemeClr val="tx2"/>
              </a:buClr>
              <a:buSzPct val="125000"/>
              <a:buFont typeface="Wingdings" pitchFamily="2" charset="2"/>
              <a:buNone/>
            </a:pPr>
            <a:r>
              <a:rPr lang="en-US" altLang="en-US" sz="3600" dirty="0">
                <a:latin typeface="Trebuchet MS" pitchFamily="34" charset="0"/>
              </a:rPr>
              <a:t>Ruth Berry</a:t>
            </a:r>
          </a:p>
          <a:p>
            <a:pPr eaLnBrk="1" hangingPunct="1">
              <a:lnSpc>
                <a:spcPct val="120000"/>
              </a:lnSpc>
              <a:spcBef>
                <a:spcPct val="20000"/>
              </a:spcBef>
              <a:buClr>
                <a:schemeClr val="tx2"/>
              </a:buClr>
              <a:buSzPct val="125000"/>
              <a:buFont typeface="Wingdings" pitchFamily="2" charset="2"/>
              <a:buNone/>
            </a:pPr>
            <a:r>
              <a:rPr lang="en-US" altLang="en-US" sz="2800" dirty="0">
                <a:latin typeface="Trebuchet MS" pitchFamily="34" charset="0"/>
              </a:rPr>
              <a:t>rberry@georgina.ca</a:t>
            </a:r>
          </a:p>
          <a:p>
            <a:pPr eaLnBrk="1" hangingPunct="1">
              <a:lnSpc>
                <a:spcPct val="120000"/>
              </a:lnSpc>
              <a:spcBef>
                <a:spcPct val="20000"/>
              </a:spcBef>
              <a:buClr>
                <a:schemeClr val="tx2"/>
              </a:buClr>
              <a:buSzPct val="125000"/>
              <a:buFont typeface="Wingdings" pitchFamily="2" charset="2"/>
              <a:buNone/>
            </a:pPr>
            <a:r>
              <a:rPr lang="en-US" altLang="en-US" sz="2800" dirty="0">
                <a:latin typeface="Trebuchet MS" pitchFamily="34" charset="0"/>
              </a:rPr>
              <a:t>905.476.5762 ext.4520</a:t>
            </a:r>
          </a:p>
          <a:p>
            <a:pPr eaLnBrk="1" hangingPunct="1">
              <a:lnSpc>
                <a:spcPct val="120000"/>
              </a:lnSpc>
              <a:spcBef>
                <a:spcPct val="20000"/>
              </a:spcBef>
              <a:buClr>
                <a:schemeClr val="tx2"/>
              </a:buClr>
              <a:buSzPct val="125000"/>
              <a:buFont typeface="Wingdings" pitchFamily="2" charset="2"/>
              <a:buNone/>
            </a:pPr>
            <a:r>
              <a:rPr lang="en-US" altLang="en-US" sz="2800" dirty="0">
                <a:latin typeface="Trebuchet MS" pitchFamily="34" charset="0"/>
              </a:rPr>
              <a:t>@</a:t>
            </a:r>
            <a:r>
              <a:rPr lang="en-US" altLang="en-US" sz="2800" dirty="0" err="1">
                <a:latin typeface="Trebuchet MS" pitchFamily="34" charset="0"/>
              </a:rPr>
              <a:t>librerry</a:t>
            </a:r>
            <a:endParaRPr lang="en-US" altLang="en-US" sz="2800" dirty="0">
              <a:latin typeface="Trebuchet MS" pitchFamily="34" charset="0"/>
            </a:endParaRPr>
          </a:p>
          <a:p>
            <a:pPr eaLnBrk="1" hangingPunct="1">
              <a:lnSpc>
                <a:spcPct val="120000"/>
              </a:lnSpc>
              <a:spcBef>
                <a:spcPts val="1000"/>
              </a:spcBef>
              <a:buClr>
                <a:srgbClr val="5C64B7"/>
              </a:buClr>
              <a:buSzPct val="125000"/>
              <a:buFont typeface="Wingdings" pitchFamily="2" charset="2"/>
              <a:buNone/>
            </a:pPr>
            <a:endParaRPr lang="en-US" altLang="en-US" sz="2400" dirty="0">
              <a:latin typeface="Trebuchet MS" pitchFamily="34" charset="0"/>
            </a:endParaRPr>
          </a:p>
        </p:txBody>
      </p:sp>
      <p:pic>
        <p:nvPicPr>
          <p:cNvPr id="26628" name="Picture 6"/>
          <p:cNvPicPr>
            <a:picLocks noChangeAspect="1"/>
          </p:cNvPicPr>
          <p:nvPr/>
        </p:nvPicPr>
        <p:blipFill>
          <a:blip r:embed="rId4">
            <a:extLst>
              <a:ext uri="{28A0092B-C50C-407E-A947-70E740481C1C}">
                <a14:useLocalDpi xmlns:a14="http://schemas.microsoft.com/office/drawing/2010/main" val="0"/>
              </a:ext>
            </a:extLst>
          </a:blip>
          <a:srcRect l="74297" t="4510" r="7091" b="85309"/>
          <a:stretch>
            <a:fillRect/>
          </a:stretch>
        </p:blipFill>
        <p:spPr bwMode="auto">
          <a:xfrm>
            <a:off x="9598025" y="6165850"/>
            <a:ext cx="15224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2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nodeType="afterGroup">
                            <p:stCondLst>
                              <p:cond delay="3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idx="1"/>
          </p:nvPr>
        </p:nvSpPr>
        <p:spPr>
          <a:xfrm>
            <a:off x="1343472" y="1844824"/>
            <a:ext cx="9793087" cy="4760912"/>
          </a:xfrm>
        </p:spPr>
        <p:txBody>
          <a:bodyPr/>
          <a:lstStyle/>
          <a:p>
            <a:pPr>
              <a:buNone/>
            </a:pPr>
            <a:r>
              <a:rPr lang="en-US" altLang="en-US" sz="3600" dirty="0" smtClean="0">
                <a:solidFill>
                  <a:schemeClr val="bg1"/>
                </a:solidFill>
              </a:rPr>
              <a:t>Advance 1940s:</a:t>
            </a:r>
          </a:p>
          <a:p>
            <a:pPr>
              <a:buFont typeface="Wingdings" pitchFamily="2" charset="2"/>
              <a:buNone/>
            </a:pPr>
            <a:r>
              <a:rPr lang="en-US" altLang="en-US" sz="3600" dirty="0" smtClean="0">
                <a:solidFill>
                  <a:schemeClr val="bg1"/>
                </a:solidFill>
              </a:rPr>
              <a:t>y Advances in the 1940s:</a:t>
            </a:r>
          </a:p>
          <a:p>
            <a:pPr>
              <a:buFont typeface="Wingdings" pitchFamily="2" charset="2"/>
              <a:buNone/>
            </a:pPr>
            <a:endParaRPr lang="en-US" altLang="en-US" dirty="0" smtClean="0"/>
          </a:p>
          <a:p>
            <a:pPr>
              <a:buFont typeface="Wingdings" pitchFamily="2" charset="2"/>
              <a:buNone/>
            </a:pPr>
            <a:endParaRPr lang="en-US" altLang="en-US" dirty="0" smtClean="0"/>
          </a:p>
        </p:txBody>
      </p:sp>
      <p:pic>
        <p:nvPicPr>
          <p:cNvPr id="1026" name="Picture 2" descr="http://upload.wikimedia.org/wikipedia/commons/4/44/The-worlds-first-computer_invented.jpg"/>
          <p:cNvPicPr>
            <a:picLocks noChangeAspect="1" noChangeArrowheads="1"/>
          </p:cNvPicPr>
          <p:nvPr/>
        </p:nvPicPr>
        <p:blipFill rotWithShape="1">
          <a:blip r:embed="rId3">
            <a:extLst>
              <a:ext uri="{28A0092B-C50C-407E-A947-70E740481C1C}">
                <a14:useLocalDpi xmlns:a14="http://schemas.microsoft.com/office/drawing/2010/main" val="0"/>
              </a:ext>
            </a:extLst>
          </a:blip>
          <a:srcRect l="16299"/>
          <a:stretch/>
        </p:blipFill>
        <p:spPr bwMode="auto">
          <a:xfrm>
            <a:off x="1576609" y="2780928"/>
            <a:ext cx="2688008" cy="2308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31561" y="2780928"/>
            <a:ext cx="2635334" cy="2308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01466" y="2780928"/>
            <a:ext cx="2928384" cy="230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itle 2"/>
          <p:cNvSpPr>
            <a:spLocks noGrp="1"/>
          </p:cNvSpPr>
          <p:nvPr>
            <p:ph type="title"/>
          </p:nvPr>
        </p:nvSpPr>
        <p:spPr>
          <a:xfrm>
            <a:off x="1127448" y="908720"/>
            <a:ext cx="10468744" cy="1584176"/>
          </a:xfrm>
        </p:spPr>
        <p:txBody>
          <a:bodyPr/>
          <a:lstStyle/>
          <a:p>
            <a:pPr algn="ctr"/>
            <a:r>
              <a:rPr lang="en-CA" sz="4800" dirty="0" smtClean="0">
                <a:solidFill>
                  <a:schemeClr val="tx1"/>
                </a:solidFill>
              </a:rPr>
              <a:t>Technology seniors are familiar with:</a:t>
            </a:r>
            <a:br>
              <a:rPr lang="en-CA" sz="4800" dirty="0" smtClean="0">
                <a:solidFill>
                  <a:schemeClr val="tx1"/>
                </a:solidFill>
              </a:rPr>
            </a:br>
            <a:r>
              <a:rPr lang="en-CA" sz="4800" dirty="0" smtClean="0">
                <a:solidFill>
                  <a:schemeClr val="tx1"/>
                </a:solidFill>
              </a:rPr>
              <a:t>Advances in the 1940s</a:t>
            </a:r>
            <a:endParaRPr lang="en-CA" sz="4800"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1343472" y="908720"/>
            <a:ext cx="8424936" cy="972344"/>
          </a:xfrm>
        </p:spPr>
        <p:txBody>
          <a:bodyPr/>
          <a:lstStyle/>
          <a:p>
            <a:pPr algn="r"/>
            <a:r>
              <a:rPr lang="en-US" altLang="en-US" dirty="0" smtClean="0">
                <a:solidFill>
                  <a:schemeClr val="bg1"/>
                </a:solidFill>
              </a:rPr>
              <a:t/>
            </a:r>
            <a:br>
              <a:rPr lang="en-US" altLang="en-US" dirty="0" smtClean="0">
                <a:solidFill>
                  <a:schemeClr val="bg1"/>
                </a:solidFill>
              </a:rPr>
            </a:br>
            <a:r>
              <a:rPr lang="en-US" altLang="en-US" dirty="0" smtClean="0">
                <a:solidFill>
                  <a:schemeClr val="bg1"/>
                </a:solidFill>
              </a:rPr>
              <a:t/>
            </a:r>
            <a:br>
              <a:rPr lang="en-US" altLang="en-US" dirty="0" smtClean="0">
                <a:solidFill>
                  <a:schemeClr val="bg1"/>
                </a:solidFill>
              </a:rPr>
            </a:br>
            <a:r>
              <a:rPr lang="en-US" altLang="en-US" dirty="0">
                <a:solidFill>
                  <a:schemeClr val="bg1"/>
                </a:solidFill>
              </a:rPr>
              <a:t/>
            </a:r>
            <a:br>
              <a:rPr lang="en-US" altLang="en-US" dirty="0">
                <a:solidFill>
                  <a:schemeClr val="bg1"/>
                </a:solidFill>
              </a:rPr>
            </a:br>
            <a:r>
              <a:rPr lang="en-CA" sz="4800" dirty="0" smtClean="0">
                <a:solidFill>
                  <a:schemeClr val="tx1"/>
                </a:solidFill>
              </a:rPr>
              <a:t>Advances in the 1950s</a:t>
            </a:r>
            <a:r>
              <a:rPr lang="en-US" altLang="en-US" dirty="0" smtClean="0">
                <a:solidFill>
                  <a:schemeClr val="bg1"/>
                </a:solidFill>
              </a:rPr>
              <a:t>1950’S</a:t>
            </a:r>
          </a:p>
        </p:txBody>
      </p:sp>
      <p:pic>
        <p:nvPicPr>
          <p:cNvPr id="2050" name="Picture 2" descr="http://americanhistory.si.edu/numismatics/moneyintrans/graphics/nncamexcard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845" y="2259915"/>
            <a:ext cx="2528683" cy="1656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786889" y="1838708"/>
            <a:ext cx="1680097" cy="2539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7347" y="2295065"/>
            <a:ext cx="2178427" cy="1631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2919" y="3664071"/>
            <a:ext cx="3286305" cy="2259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9170" y="3664071"/>
            <a:ext cx="3012446" cy="2259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1558925" y="980728"/>
            <a:ext cx="9488488" cy="1080120"/>
          </a:xfrm>
        </p:spPr>
        <p:txBody>
          <a:bodyPr/>
          <a:lstStyle/>
          <a:p>
            <a:r>
              <a:rPr lang="en-US" altLang="en-US" dirty="0" smtClean="0">
                <a:solidFill>
                  <a:schemeClr val="bg1"/>
                </a:solidFill>
              </a:rPr>
              <a:t>TECHNOLOGY ADVANCES IN THE 1960’S</a:t>
            </a:r>
            <a:r>
              <a:rPr lang="en-CA" dirty="0" smtClean="0">
                <a:solidFill>
                  <a:schemeClr val="tx1"/>
                </a:solidFill>
              </a:rPr>
              <a:t> </a:t>
            </a:r>
            <a:r>
              <a:rPr lang="en-CA" sz="4800" dirty="0" smtClean="0">
                <a:solidFill>
                  <a:schemeClr val="tx1"/>
                </a:solidFill>
              </a:rPr>
              <a:t>Advances in the 1960s</a:t>
            </a:r>
            <a:endParaRPr lang="en-US" altLang="en-US" sz="4800" dirty="0" smtClean="0">
              <a:solidFill>
                <a:schemeClr val="bg1"/>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361" y="2276475"/>
            <a:ext cx="4601556" cy="2203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048" y="2276475"/>
            <a:ext cx="2748397" cy="2203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8822" r="4321" b="15108"/>
          <a:stretch/>
        </p:blipFill>
        <p:spPr>
          <a:xfrm>
            <a:off x="3800861" y="3874292"/>
            <a:ext cx="4019617" cy="2214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idx="1"/>
          </p:nvPr>
        </p:nvSpPr>
        <p:spPr>
          <a:xfrm>
            <a:off x="911424" y="1556792"/>
            <a:ext cx="9866313" cy="4608511"/>
          </a:xfrm>
        </p:spPr>
        <p:txBody>
          <a:bodyPr/>
          <a:lstStyle/>
          <a:p>
            <a:r>
              <a:rPr lang="en-US" altLang="en-US" sz="3200" dirty="0" smtClean="0">
                <a:latin typeface="+mj-lt"/>
              </a:rPr>
              <a:t>The generations you are teaching come from the 1920’s to 1960’s</a:t>
            </a:r>
          </a:p>
          <a:p>
            <a:r>
              <a:rPr lang="en-US" altLang="en-US" sz="3200" dirty="0" smtClean="0">
                <a:latin typeface="+mj-lt"/>
              </a:rPr>
              <a:t>Learning new and ever-changing technology is challenging for most</a:t>
            </a:r>
          </a:p>
          <a:p>
            <a:r>
              <a:rPr lang="en-US" altLang="en-US" sz="3200" dirty="0" smtClean="0">
                <a:latin typeface="+mj-lt"/>
              </a:rPr>
              <a:t>Seniors are highly motivated to master new skills</a:t>
            </a:r>
          </a:p>
          <a:p>
            <a:r>
              <a:rPr lang="en-US" altLang="en-US" sz="3200" dirty="0" smtClean="0">
                <a:latin typeface="+mj-lt"/>
              </a:rPr>
              <a:t>An environment with an encouraging teacher = greater success</a:t>
            </a:r>
          </a:p>
          <a:p>
            <a:endParaRPr lang="en-US" altLang="en-US" dirty="0" smtClean="0"/>
          </a:p>
        </p:txBody>
      </p:sp>
      <p:sp>
        <p:nvSpPr>
          <p:cNvPr id="10243" name="Rectangle 2"/>
          <p:cNvSpPr txBox="1">
            <a:spLocks/>
          </p:cNvSpPr>
          <p:nvPr/>
        </p:nvSpPr>
        <p:spPr bwMode="auto">
          <a:xfrm>
            <a:off x="1558925" y="9525"/>
            <a:ext cx="9799638"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endParaRPr lang="en-US" altLang="en-US" sz="3600" dirty="0">
              <a:solidFill>
                <a:schemeClr val="bg1"/>
              </a:solidFill>
              <a:latin typeface="Trebuchet MS" pitchFamily="34" charset="0"/>
            </a:endParaRPr>
          </a:p>
        </p:txBody>
      </p:sp>
      <p:sp>
        <p:nvSpPr>
          <p:cNvPr id="2" name="TextBox 1"/>
          <p:cNvSpPr txBox="1"/>
          <p:nvPr/>
        </p:nvSpPr>
        <p:spPr>
          <a:xfrm>
            <a:off x="1055440" y="1097298"/>
            <a:ext cx="5256584" cy="584775"/>
          </a:xfrm>
          <a:prstGeom prst="rect">
            <a:avLst/>
          </a:prstGeom>
          <a:noFill/>
        </p:spPr>
        <p:txBody>
          <a:bodyPr wrap="square" rtlCol="0">
            <a:spAutoFit/>
          </a:bodyPr>
          <a:lstStyle/>
          <a:p>
            <a:r>
              <a:rPr lang="en-CA" sz="3200" b="1" dirty="0" smtClean="0">
                <a:latin typeface="Calibri" panose="020F0502020204030204" pitchFamily="34" charset="0"/>
              </a:rPr>
              <a:t>You need to remember:</a:t>
            </a:r>
            <a:endParaRPr lang="en-CA" sz="3200" b="1" dirty="0">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fade">
                                      <p:cBhvr>
                                        <p:cTn id="12" dur="500"/>
                                        <p:tgtEl>
                                          <p:spTgt spid="194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fade">
                                      <p:cBhvr>
                                        <p:cTn id="17" dur="500"/>
                                        <p:tgtEl>
                                          <p:spTgt spid="194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fade">
                                      <p:cBhvr>
                                        <p:cTn id="22" dur="500"/>
                                        <p:tgtEl>
                                          <p:spTgt spid="19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drag and drop"/>
          <p:cNvPicPr>
            <a:picLocks noChangeAspect="1" noChangeArrowheads="1"/>
          </p:cNvPicPr>
          <p:nvPr/>
        </p:nvPicPr>
        <p:blipFill>
          <a:blip r:embed="rId3"/>
          <a:srcRect/>
          <a:stretch>
            <a:fillRect/>
          </a:stretch>
        </p:blipFill>
        <p:spPr bwMode="auto">
          <a:xfrm>
            <a:off x="1991544" y="1412776"/>
            <a:ext cx="6984950" cy="380654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1989162" y="719118"/>
            <a:ext cx="7347197" cy="584775"/>
          </a:xfrm>
          <a:prstGeom prst="rect">
            <a:avLst/>
          </a:prstGeom>
          <a:noFill/>
        </p:spPr>
        <p:txBody>
          <a:bodyPr wrap="square" rtlCol="0">
            <a:spAutoFit/>
          </a:bodyPr>
          <a:lstStyle/>
          <a:p>
            <a:r>
              <a:rPr lang="en-CA" sz="3200" b="1" dirty="0" smtClean="0">
                <a:latin typeface="Calibri" panose="020F0502020204030204" pitchFamily="34" charset="0"/>
              </a:rPr>
              <a:t>Senior surfers suffer from technophobia</a:t>
            </a:r>
            <a:endParaRPr lang="en-CA" sz="3200" b="1" dirty="0">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1775520" y="2111276"/>
            <a:ext cx="7737475" cy="4060825"/>
            <a:chOff x="2711450" y="2205037"/>
            <a:chExt cx="7737475" cy="4061061"/>
          </a:xfrm>
        </p:grpSpPr>
        <p:pic>
          <p:nvPicPr>
            <p:cNvPr id="12292" name="Picture 2"/>
            <p:cNvPicPr>
              <a:picLocks noChangeAspect="1"/>
            </p:cNvPicPr>
            <p:nvPr/>
          </p:nvPicPr>
          <p:blipFill>
            <a:blip r:embed="rId3">
              <a:extLst>
                <a:ext uri="{28A0092B-C50C-407E-A947-70E740481C1C}">
                  <a14:useLocalDpi xmlns:a14="http://schemas.microsoft.com/office/drawing/2010/main" val="0"/>
                </a:ext>
              </a:extLst>
            </a:blip>
            <a:srcRect b="12067"/>
            <a:stretch>
              <a:fillRect/>
            </a:stretch>
          </p:blipFill>
          <p:spPr bwMode="auto">
            <a:xfrm>
              <a:off x="2711450" y="2205037"/>
              <a:ext cx="3384550" cy="406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p:nvPr/>
          </p:nvSpPr>
          <p:spPr>
            <a:xfrm rot="5400000">
              <a:off x="7614400" y="2099584"/>
              <a:ext cx="1505037" cy="4164012"/>
            </a:xfrm>
            <a:custGeom>
              <a:avLst/>
              <a:gdLst>
                <a:gd name="connsiteX0" fmla="*/ 0 w 2304084"/>
                <a:gd name="connsiteY0" fmla="*/ 0 h 3672408"/>
                <a:gd name="connsiteX1" fmla="*/ 384014 w 2304084"/>
                <a:gd name="connsiteY1" fmla="*/ 0 h 3672408"/>
                <a:gd name="connsiteX2" fmla="*/ 384014 w 2304084"/>
                <a:gd name="connsiteY2" fmla="*/ 0 h 3672408"/>
                <a:gd name="connsiteX3" fmla="*/ 960035 w 2304084"/>
                <a:gd name="connsiteY3" fmla="*/ 0 h 3672408"/>
                <a:gd name="connsiteX4" fmla="*/ 2304084 w 2304084"/>
                <a:gd name="connsiteY4" fmla="*/ 0 h 3672408"/>
                <a:gd name="connsiteX5" fmla="*/ 2304084 w 2304084"/>
                <a:gd name="connsiteY5" fmla="*/ 2142238 h 3672408"/>
                <a:gd name="connsiteX6" fmla="*/ 2304084 w 2304084"/>
                <a:gd name="connsiteY6" fmla="*/ 2142238 h 3672408"/>
                <a:gd name="connsiteX7" fmla="*/ 2304084 w 2304084"/>
                <a:gd name="connsiteY7" fmla="*/ 3060340 h 3672408"/>
                <a:gd name="connsiteX8" fmla="*/ 2304084 w 2304084"/>
                <a:gd name="connsiteY8" fmla="*/ 3672408 h 3672408"/>
                <a:gd name="connsiteX9" fmla="*/ 960035 w 2304084"/>
                <a:gd name="connsiteY9" fmla="*/ 3672408 h 3672408"/>
                <a:gd name="connsiteX10" fmla="*/ 672032 w 2304084"/>
                <a:gd name="connsiteY10" fmla="*/ 4131459 h 3672408"/>
                <a:gd name="connsiteX11" fmla="*/ 384014 w 2304084"/>
                <a:gd name="connsiteY11" fmla="*/ 3672408 h 3672408"/>
                <a:gd name="connsiteX12" fmla="*/ 0 w 2304084"/>
                <a:gd name="connsiteY12" fmla="*/ 3672408 h 3672408"/>
                <a:gd name="connsiteX13" fmla="*/ 0 w 2304084"/>
                <a:gd name="connsiteY13" fmla="*/ 3060340 h 3672408"/>
                <a:gd name="connsiteX14" fmla="*/ 0 w 2304084"/>
                <a:gd name="connsiteY14" fmla="*/ 2142238 h 3672408"/>
                <a:gd name="connsiteX15" fmla="*/ 0 w 2304084"/>
                <a:gd name="connsiteY15" fmla="*/ 2142238 h 3672408"/>
                <a:gd name="connsiteX16" fmla="*/ 0 w 2304084"/>
                <a:gd name="connsiteY16" fmla="*/ 0 h 3672408"/>
                <a:gd name="connsiteX0" fmla="*/ 0 w 2304084"/>
                <a:gd name="connsiteY0" fmla="*/ 0 h 4131459"/>
                <a:gd name="connsiteX1" fmla="*/ 384014 w 2304084"/>
                <a:gd name="connsiteY1" fmla="*/ 0 h 4131459"/>
                <a:gd name="connsiteX2" fmla="*/ 384014 w 2304084"/>
                <a:gd name="connsiteY2" fmla="*/ 0 h 4131459"/>
                <a:gd name="connsiteX3" fmla="*/ 960035 w 2304084"/>
                <a:gd name="connsiteY3" fmla="*/ 0 h 4131459"/>
                <a:gd name="connsiteX4" fmla="*/ 2304084 w 2304084"/>
                <a:gd name="connsiteY4" fmla="*/ 0 h 4131459"/>
                <a:gd name="connsiteX5" fmla="*/ 2304084 w 2304084"/>
                <a:gd name="connsiteY5" fmla="*/ 2142238 h 4131459"/>
                <a:gd name="connsiteX6" fmla="*/ 2304084 w 2304084"/>
                <a:gd name="connsiteY6" fmla="*/ 2142238 h 4131459"/>
                <a:gd name="connsiteX7" fmla="*/ 2304084 w 2304084"/>
                <a:gd name="connsiteY7" fmla="*/ 3672408 h 4131459"/>
                <a:gd name="connsiteX8" fmla="*/ 960035 w 2304084"/>
                <a:gd name="connsiteY8" fmla="*/ 3672408 h 4131459"/>
                <a:gd name="connsiteX9" fmla="*/ 672032 w 2304084"/>
                <a:gd name="connsiteY9" fmla="*/ 4131459 h 4131459"/>
                <a:gd name="connsiteX10" fmla="*/ 384014 w 2304084"/>
                <a:gd name="connsiteY10" fmla="*/ 3672408 h 4131459"/>
                <a:gd name="connsiteX11" fmla="*/ 0 w 2304084"/>
                <a:gd name="connsiteY11" fmla="*/ 3672408 h 4131459"/>
                <a:gd name="connsiteX12" fmla="*/ 0 w 2304084"/>
                <a:gd name="connsiteY12" fmla="*/ 3060340 h 4131459"/>
                <a:gd name="connsiteX13" fmla="*/ 0 w 2304084"/>
                <a:gd name="connsiteY13" fmla="*/ 2142238 h 4131459"/>
                <a:gd name="connsiteX14" fmla="*/ 0 w 2304084"/>
                <a:gd name="connsiteY14" fmla="*/ 2142238 h 4131459"/>
                <a:gd name="connsiteX15" fmla="*/ 0 w 2304084"/>
                <a:gd name="connsiteY15" fmla="*/ 0 h 4131459"/>
                <a:gd name="connsiteX0" fmla="*/ 0 w 2304084"/>
                <a:gd name="connsiteY0" fmla="*/ 0 h 4131459"/>
                <a:gd name="connsiteX1" fmla="*/ 384014 w 2304084"/>
                <a:gd name="connsiteY1" fmla="*/ 0 h 4131459"/>
                <a:gd name="connsiteX2" fmla="*/ 384014 w 2304084"/>
                <a:gd name="connsiteY2" fmla="*/ 0 h 4131459"/>
                <a:gd name="connsiteX3" fmla="*/ 960035 w 2304084"/>
                <a:gd name="connsiteY3" fmla="*/ 0 h 4131459"/>
                <a:gd name="connsiteX4" fmla="*/ 2304084 w 2304084"/>
                <a:gd name="connsiteY4" fmla="*/ 0 h 4131459"/>
                <a:gd name="connsiteX5" fmla="*/ 2304084 w 2304084"/>
                <a:gd name="connsiteY5" fmla="*/ 2142238 h 4131459"/>
                <a:gd name="connsiteX6" fmla="*/ 2304084 w 2304084"/>
                <a:gd name="connsiteY6" fmla="*/ 3672408 h 4131459"/>
                <a:gd name="connsiteX7" fmla="*/ 960035 w 2304084"/>
                <a:gd name="connsiteY7" fmla="*/ 3672408 h 4131459"/>
                <a:gd name="connsiteX8" fmla="*/ 672032 w 2304084"/>
                <a:gd name="connsiteY8" fmla="*/ 4131459 h 4131459"/>
                <a:gd name="connsiteX9" fmla="*/ 384014 w 2304084"/>
                <a:gd name="connsiteY9" fmla="*/ 3672408 h 4131459"/>
                <a:gd name="connsiteX10" fmla="*/ 0 w 2304084"/>
                <a:gd name="connsiteY10" fmla="*/ 3672408 h 4131459"/>
                <a:gd name="connsiteX11" fmla="*/ 0 w 2304084"/>
                <a:gd name="connsiteY11" fmla="*/ 3060340 h 4131459"/>
                <a:gd name="connsiteX12" fmla="*/ 0 w 2304084"/>
                <a:gd name="connsiteY12" fmla="*/ 2142238 h 4131459"/>
                <a:gd name="connsiteX13" fmla="*/ 0 w 2304084"/>
                <a:gd name="connsiteY13" fmla="*/ 2142238 h 4131459"/>
                <a:gd name="connsiteX14" fmla="*/ 0 w 2304084"/>
                <a:gd name="connsiteY14" fmla="*/ 0 h 4131459"/>
                <a:gd name="connsiteX0" fmla="*/ 0 w 2304084"/>
                <a:gd name="connsiteY0" fmla="*/ 0 h 4131459"/>
                <a:gd name="connsiteX1" fmla="*/ 384014 w 2304084"/>
                <a:gd name="connsiteY1" fmla="*/ 0 h 4131459"/>
                <a:gd name="connsiteX2" fmla="*/ 384014 w 2304084"/>
                <a:gd name="connsiteY2" fmla="*/ 0 h 4131459"/>
                <a:gd name="connsiteX3" fmla="*/ 960035 w 2304084"/>
                <a:gd name="connsiteY3" fmla="*/ 0 h 4131459"/>
                <a:gd name="connsiteX4" fmla="*/ 2304084 w 2304084"/>
                <a:gd name="connsiteY4" fmla="*/ 0 h 4131459"/>
                <a:gd name="connsiteX5" fmla="*/ 2304084 w 2304084"/>
                <a:gd name="connsiteY5" fmla="*/ 3672408 h 4131459"/>
                <a:gd name="connsiteX6" fmla="*/ 960035 w 2304084"/>
                <a:gd name="connsiteY6" fmla="*/ 3672408 h 4131459"/>
                <a:gd name="connsiteX7" fmla="*/ 672032 w 2304084"/>
                <a:gd name="connsiteY7" fmla="*/ 4131459 h 4131459"/>
                <a:gd name="connsiteX8" fmla="*/ 384014 w 2304084"/>
                <a:gd name="connsiteY8" fmla="*/ 3672408 h 4131459"/>
                <a:gd name="connsiteX9" fmla="*/ 0 w 2304084"/>
                <a:gd name="connsiteY9" fmla="*/ 3672408 h 4131459"/>
                <a:gd name="connsiteX10" fmla="*/ 0 w 2304084"/>
                <a:gd name="connsiteY10" fmla="*/ 3060340 h 4131459"/>
                <a:gd name="connsiteX11" fmla="*/ 0 w 2304084"/>
                <a:gd name="connsiteY11" fmla="*/ 2142238 h 4131459"/>
                <a:gd name="connsiteX12" fmla="*/ 0 w 2304084"/>
                <a:gd name="connsiteY12" fmla="*/ 2142238 h 4131459"/>
                <a:gd name="connsiteX13" fmla="*/ 0 w 2304084"/>
                <a:gd name="connsiteY13" fmla="*/ 0 h 4131459"/>
                <a:gd name="connsiteX0" fmla="*/ 0 w 2304084"/>
                <a:gd name="connsiteY0" fmla="*/ 0 h 4131459"/>
                <a:gd name="connsiteX1" fmla="*/ 384014 w 2304084"/>
                <a:gd name="connsiteY1" fmla="*/ 0 h 4131459"/>
                <a:gd name="connsiteX2" fmla="*/ 384014 w 2304084"/>
                <a:gd name="connsiteY2" fmla="*/ 0 h 4131459"/>
                <a:gd name="connsiteX3" fmla="*/ 2304084 w 2304084"/>
                <a:gd name="connsiteY3" fmla="*/ 0 h 4131459"/>
                <a:gd name="connsiteX4" fmla="*/ 2304084 w 2304084"/>
                <a:gd name="connsiteY4" fmla="*/ 3672408 h 4131459"/>
                <a:gd name="connsiteX5" fmla="*/ 960035 w 2304084"/>
                <a:gd name="connsiteY5" fmla="*/ 3672408 h 4131459"/>
                <a:gd name="connsiteX6" fmla="*/ 672032 w 2304084"/>
                <a:gd name="connsiteY6" fmla="*/ 4131459 h 4131459"/>
                <a:gd name="connsiteX7" fmla="*/ 384014 w 2304084"/>
                <a:gd name="connsiteY7" fmla="*/ 3672408 h 4131459"/>
                <a:gd name="connsiteX8" fmla="*/ 0 w 2304084"/>
                <a:gd name="connsiteY8" fmla="*/ 3672408 h 4131459"/>
                <a:gd name="connsiteX9" fmla="*/ 0 w 2304084"/>
                <a:gd name="connsiteY9" fmla="*/ 3060340 h 4131459"/>
                <a:gd name="connsiteX10" fmla="*/ 0 w 2304084"/>
                <a:gd name="connsiteY10" fmla="*/ 2142238 h 4131459"/>
                <a:gd name="connsiteX11" fmla="*/ 0 w 2304084"/>
                <a:gd name="connsiteY11" fmla="*/ 2142238 h 4131459"/>
                <a:gd name="connsiteX12" fmla="*/ 0 w 2304084"/>
                <a:gd name="connsiteY12" fmla="*/ 0 h 4131459"/>
                <a:gd name="connsiteX0" fmla="*/ 0 w 2304084"/>
                <a:gd name="connsiteY0" fmla="*/ 0 h 4131459"/>
                <a:gd name="connsiteX1" fmla="*/ 384014 w 2304084"/>
                <a:gd name="connsiteY1" fmla="*/ 0 h 4131459"/>
                <a:gd name="connsiteX2" fmla="*/ 2304084 w 2304084"/>
                <a:gd name="connsiteY2" fmla="*/ 0 h 4131459"/>
                <a:gd name="connsiteX3" fmla="*/ 2304084 w 2304084"/>
                <a:gd name="connsiteY3" fmla="*/ 3672408 h 4131459"/>
                <a:gd name="connsiteX4" fmla="*/ 960035 w 2304084"/>
                <a:gd name="connsiteY4" fmla="*/ 3672408 h 4131459"/>
                <a:gd name="connsiteX5" fmla="*/ 672032 w 2304084"/>
                <a:gd name="connsiteY5" fmla="*/ 4131459 h 4131459"/>
                <a:gd name="connsiteX6" fmla="*/ 384014 w 2304084"/>
                <a:gd name="connsiteY6" fmla="*/ 3672408 h 4131459"/>
                <a:gd name="connsiteX7" fmla="*/ 0 w 2304084"/>
                <a:gd name="connsiteY7" fmla="*/ 3672408 h 4131459"/>
                <a:gd name="connsiteX8" fmla="*/ 0 w 2304084"/>
                <a:gd name="connsiteY8" fmla="*/ 3060340 h 4131459"/>
                <a:gd name="connsiteX9" fmla="*/ 0 w 2304084"/>
                <a:gd name="connsiteY9" fmla="*/ 2142238 h 4131459"/>
                <a:gd name="connsiteX10" fmla="*/ 0 w 2304084"/>
                <a:gd name="connsiteY10" fmla="*/ 2142238 h 4131459"/>
                <a:gd name="connsiteX11" fmla="*/ 0 w 2304084"/>
                <a:gd name="connsiteY11" fmla="*/ 0 h 4131459"/>
                <a:gd name="connsiteX0" fmla="*/ 0 w 2304084"/>
                <a:gd name="connsiteY0" fmla="*/ 3871 h 4135330"/>
                <a:gd name="connsiteX1" fmla="*/ 384014 w 2304084"/>
                <a:gd name="connsiteY1" fmla="*/ 3871 h 4135330"/>
                <a:gd name="connsiteX2" fmla="*/ 381001 w 2304084"/>
                <a:gd name="connsiteY2" fmla="*/ 0 h 4135330"/>
                <a:gd name="connsiteX3" fmla="*/ 2304084 w 2304084"/>
                <a:gd name="connsiteY3" fmla="*/ 3871 h 4135330"/>
                <a:gd name="connsiteX4" fmla="*/ 2304084 w 2304084"/>
                <a:gd name="connsiteY4" fmla="*/ 3676279 h 4135330"/>
                <a:gd name="connsiteX5" fmla="*/ 960035 w 2304084"/>
                <a:gd name="connsiteY5" fmla="*/ 3676279 h 4135330"/>
                <a:gd name="connsiteX6" fmla="*/ 672032 w 2304084"/>
                <a:gd name="connsiteY6" fmla="*/ 4135330 h 4135330"/>
                <a:gd name="connsiteX7" fmla="*/ 384014 w 2304084"/>
                <a:gd name="connsiteY7" fmla="*/ 3676279 h 4135330"/>
                <a:gd name="connsiteX8" fmla="*/ 0 w 2304084"/>
                <a:gd name="connsiteY8" fmla="*/ 3676279 h 4135330"/>
                <a:gd name="connsiteX9" fmla="*/ 0 w 2304084"/>
                <a:gd name="connsiteY9" fmla="*/ 3064211 h 4135330"/>
                <a:gd name="connsiteX10" fmla="*/ 0 w 2304084"/>
                <a:gd name="connsiteY10" fmla="*/ 2146109 h 4135330"/>
                <a:gd name="connsiteX11" fmla="*/ 0 w 2304084"/>
                <a:gd name="connsiteY11" fmla="*/ 2146109 h 4135330"/>
                <a:gd name="connsiteX12" fmla="*/ 0 w 2304084"/>
                <a:gd name="connsiteY12" fmla="*/ 3871 h 4135330"/>
                <a:gd name="connsiteX0" fmla="*/ 0 w 2304084"/>
                <a:gd name="connsiteY0" fmla="*/ 0 h 4131459"/>
                <a:gd name="connsiteX1" fmla="*/ 384014 w 2304084"/>
                <a:gd name="connsiteY1" fmla="*/ 0 h 4131459"/>
                <a:gd name="connsiteX2" fmla="*/ 2304084 w 2304084"/>
                <a:gd name="connsiteY2" fmla="*/ 0 h 4131459"/>
                <a:gd name="connsiteX3" fmla="*/ 2304084 w 2304084"/>
                <a:gd name="connsiteY3" fmla="*/ 3672408 h 4131459"/>
                <a:gd name="connsiteX4" fmla="*/ 960035 w 2304084"/>
                <a:gd name="connsiteY4" fmla="*/ 3672408 h 4131459"/>
                <a:gd name="connsiteX5" fmla="*/ 672032 w 2304084"/>
                <a:gd name="connsiteY5" fmla="*/ 4131459 h 4131459"/>
                <a:gd name="connsiteX6" fmla="*/ 384014 w 2304084"/>
                <a:gd name="connsiteY6" fmla="*/ 3672408 h 4131459"/>
                <a:gd name="connsiteX7" fmla="*/ 0 w 2304084"/>
                <a:gd name="connsiteY7" fmla="*/ 3672408 h 4131459"/>
                <a:gd name="connsiteX8" fmla="*/ 0 w 2304084"/>
                <a:gd name="connsiteY8" fmla="*/ 3060340 h 4131459"/>
                <a:gd name="connsiteX9" fmla="*/ 0 w 2304084"/>
                <a:gd name="connsiteY9" fmla="*/ 2142238 h 4131459"/>
                <a:gd name="connsiteX10" fmla="*/ 0 w 2304084"/>
                <a:gd name="connsiteY10" fmla="*/ 2142238 h 4131459"/>
                <a:gd name="connsiteX11" fmla="*/ 0 w 2304084"/>
                <a:gd name="connsiteY11" fmla="*/ 0 h 4131459"/>
                <a:gd name="connsiteX0" fmla="*/ 0 w 2304084"/>
                <a:gd name="connsiteY0" fmla="*/ 0 h 4131459"/>
                <a:gd name="connsiteX1" fmla="*/ 2304084 w 2304084"/>
                <a:gd name="connsiteY1" fmla="*/ 0 h 4131459"/>
                <a:gd name="connsiteX2" fmla="*/ 2304084 w 2304084"/>
                <a:gd name="connsiteY2" fmla="*/ 3672408 h 4131459"/>
                <a:gd name="connsiteX3" fmla="*/ 960035 w 2304084"/>
                <a:gd name="connsiteY3" fmla="*/ 3672408 h 4131459"/>
                <a:gd name="connsiteX4" fmla="*/ 672032 w 2304084"/>
                <a:gd name="connsiteY4" fmla="*/ 4131459 h 4131459"/>
                <a:gd name="connsiteX5" fmla="*/ 384014 w 2304084"/>
                <a:gd name="connsiteY5" fmla="*/ 3672408 h 4131459"/>
                <a:gd name="connsiteX6" fmla="*/ 0 w 2304084"/>
                <a:gd name="connsiteY6" fmla="*/ 3672408 h 4131459"/>
                <a:gd name="connsiteX7" fmla="*/ 0 w 2304084"/>
                <a:gd name="connsiteY7" fmla="*/ 3060340 h 4131459"/>
                <a:gd name="connsiteX8" fmla="*/ 0 w 2304084"/>
                <a:gd name="connsiteY8" fmla="*/ 2142238 h 4131459"/>
                <a:gd name="connsiteX9" fmla="*/ 0 w 2304084"/>
                <a:gd name="connsiteY9" fmla="*/ 2142238 h 4131459"/>
                <a:gd name="connsiteX10" fmla="*/ 0 w 2304084"/>
                <a:gd name="connsiteY10" fmla="*/ 0 h 4131459"/>
                <a:gd name="connsiteX0" fmla="*/ 0 w 2304084"/>
                <a:gd name="connsiteY0" fmla="*/ 0 h 4131459"/>
                <a:gd name="connsiteX1" fmla="*/ 2304084 w 2304084"/>
                <a:gd name="connsiteY1" fmla="*/ 0 h 4131459"/>
                <a:gd name="connsiteX2" fmla="*/ 1542086 w 2304084"/>
                <a:gd name="connsiteY2" fmla="*/ 3681933 h 4131459"/>
                <a:gd name="connsiteX3" fmla="*/ 960035 w 2304084"/>
                <a:gd name="connsiteY3" fmla="*/ 3672408 h 4131459"/>
                <a:gd name="connsiteX4" fmla="*/ 672032 w 2304084"/>
                <a:gd name="connsiteY4" fmla="*/ 4131459 h 4131459"/>
                <a:gd name="connsiteX5" fmla="*/ 384014 w 2304084"/>
                <a:gd name="connsiteY5" fmla="*/ 3672408 h 4131459"/>
                <a:gd name="connsiteX6" fmla="*/ 0 w 2304084"/>
                <a:gd name="connsiteY6" fmla="*/ 3672408 h 4131459"/>
                <a:gd name="connsiteX7" fmla="*/ 0 w 2304084"/>
                <a:gd name="connsiteY7" fmla="*/ 3060340 h 4131459"/>
                <a:gd name="connsiteX8" fmla="*/ 0 w 2304084"/>
                <a:gd name="connsiteY8" fmla="*/ 2142238 h 4131459"/>
                <a:gd name="connsiteX9" fmla="*/ 0 w 2304084"/>
                <a:gd name="connsiteY9" fmla="*/ 2142238 h 4131459"/>
                <a:gd name="connsiteX10" fmla="*/ 0 w 2304084"/>
                <a:gd name="connsiteY10" fmla="*/ 0 h 4131459"/>
                <a:gd name="connsiteX0" fmla="*/ 0 w 1570662"/>
                <a:gd name="connsiteY0" fmla="*/ 19051 h 4150510"/>
                <a:gd name="connsiteX1" fmla="*/ 1570662 w 1570662"/>
                <a:gd name="connsiteY1" fmla="*/ 0 h 4150510"/>
                <a:gd name="connsiteX2" fmla="*/ 1542086 w 1570662"/>
                <a:gd name="connsiteY2" fmla="*/ 3700984 h 4150510"/>
                <a:gd name="connsiteX3" fmla="*/ 960035 w 1570662"/>
                <a:gd name="connsiteY3" fmla="*/ 3691459 h 4150510"/>
                <a:gd name="connsiteX4" fmla="*/ 672032 w 1570662"/>
                <a:gd name="connsiteY4" fmla="*/ 4150510 h 4150510"/>
                <a:gd name="connsiteX5" fmla="*/ 384014 w 1570662"/>
                <a:gd name="connsiteY5" fmla="*/ 3691459 h 4150510"/>
                <a:gd name="connsiteX6" fmla="*/ 0 w 1570662"/>
                <a:gd name="connsiteY6" fmla="*/ 3691459 h 4150510"/>
                <a:gd name="connsiteX7" fmla="*/ 0 w 1570662"/>
                <a:gd name="connsiteY7" fmla="*/ 3079391 h 4150510"/>
                <a:gd name="connsiteX8" fmla="*/ 0 w 1570662"/>
                <a:gd name="connsiteY8" fmla="*/ 2161289 h 4150510"/>
                <a:gd name="connsiteX9" fmla="*/ 0 w 1570662"/>
                <a:gd name="connsiteY9" fmla="*/ 2161289 h 4150510"/>
                <a:gd name="connsiteX10" fmla="*/ 0 w 1570662"/>
                <a:gd name="connsiteY10" fmla="*/ 19051 h 4150510"/>
                <a:gd name="connsiteX0" fmla="*/ 0 w 1570662"/>
                <a:gd name="connsiteY0" fmla="*/ 19051 h 4150510"/>
                <a:gd name="connsiteX1" fmla="*/ 1570662 w 1570662"/>
                <a:gd name="connsiteY1" fmla="*/ 0 h 4150510"/>
                <a:gd name="connsiteX2" fmla="*/ 1513511 w 1570662"/>
                <a:gd name="connsiteY2" fmla="*/ 3700984 h 4150510"/>
                <a:gd name="connsiteX3" fmla="*/ 960035 w 1570662"/>
                <a:gd name="connsiteY3" fmla="*/ 3691459 h 4150510"/>
                <a:gd name="connsiteX4" fmla="*/ 672032 w 1570662"/>
                <a:gd name="connsiteY4" fmla="*/ 4150510 h 4150510"/>
                <a:gd name="connsiteX5" fmla="*/ 384014 w 1570662"/>
                <a:gd name="connsiteY5" fmla="*/ 3691459 h 4150510"/>
                <a:gd name="connsiteX6" fmla="*/ 0 w 1570662"/>
                <a:gd name="connsiteY6" fmla="*/ 3691459 h 4150510"/>
                <a:gd name="connsiteX7" fmla="*/ 0 w 1570662"/>
                <a:gd name="connsiteY7" fmla="*/ 3079391 h 4150510"/>
                <a:gd name="connsiteX8" fmla="*/ 0 w 1570662"/>
                <a:gd name="connsiteY8" fmla="*/ 2161289 h 4150510"/>
                <a:gd name="connsiteX9" fmla="*/ 0 w 1570662"/>
                <a:gd name="connsiteY9" fmla="*/ 2161289 h 4150510"/>
                <a:gd name="connsiteX10" fmla="*/ 0 w 1570662"/>
                <a:gd name="connsiteY10" fmla="*/ 19051 h 4150510"/>
                <a:gd name="connsiteX0" fmla="*/ 0 w 1523037"/>
                <a:gd name="connsiteY0" fmla="*/ 19051 h 4150510"/>
                <a:gd name="connsiteX1" fmla="*/ 1523037 w 1523037"/>
                <a:gd name="connsiteY1" fmla="*/ 0 h 4150510"/>
                <a:gd name="connsiteX2" fmla="*/ 1513511 w 1523037"/>
                <a:gd name="connsiteY2" fmla="*/ 3700984 h 4150510"/>
                <a:gd name="connsiteX3" fmla="*/ 960035 w 1523037"/>
                <a:gd name="connsiteY3" fmla="*/ 3691459 h 4150510"/>
                <a:gd name="connsiteX4" fmla="*/ 672032 w 1523037"/>
                <a:gd name="connsiteY4" fmla="*/ 4150510 h 4150510"/>
                <a:gd name="connsiteX5" fmla="*/ 384014 w 1523037"/>
                <a:gd name="connsiteY5" fmla="*/ 3691459 h 4150510"/>
                <a:gd name="connsiteX6" fmla="*/ 0 w 1523037"/>
                <a:gd name="connsiteY6" fmla="*/ 3691459 h 4150510"/>
                <a:gd name="connsiteX7" fmla="*/ 0 w 1523037"/>
                <a:gd name="connsiteY7" fmla="*/ 3079391 h 4150510"/>
                <a:gd name="connsiteX8" fmla="*/ 0 w 1523037"/>
                <a:gd name="connsiteY8" fmla="*/ 2161289 h 4150510"/>
                <a:gd name="connsiteX9" fmla="*/ 0 w 1523037"/>
                <a:gd name="connsiteY9" fmla="*/ 2161289 h 4150510"/>
                <a:gd name="connsiteX10" fmla="*/ 0 w 1523037"/>
                <a:gd name="connsiteY10" fmla="*/ 19051 h 415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3037" h="4150510">
                  <a:moveTo>
                    <a:pt x="0" y="19051"/>
                  </a:moveTo>
                  <a:lnTo>
                    <a:pt x="1523037" y="0"/>
                  </a:lnTo>
                  <a:cubicBezTo>
                    <a:pt x="1519862" y="1233661"/>
                    <a:pt x="1516686" y="2467323"/>
                    <a:pt x="1513511" y="3700984"/>
                  </a:cubicBezTo>
                  <a:lnTo>
                    <a:pt x="960035" y="3691459"/>
                  </a:lnTo>
                  <a:lnTo>
                    <a:pt x="672032" y="4150510"/>
                  </a:lnTo>
                  <a:lnTo>
                    <a:pt x="384014" y="3691459"/>
                  </a:lnTo>
                  <a:lnTo>
                    <a:pt x="0" y="3691459"/>
                  </a:lnTo>
                  <a:lnTo>
                    <a:pt x="0" y="3079391"/>
                  </a:lnTo>
                  <a:lnTo>
                    <a:pt x="0" y="2161289"/>
                  </a:lnTo>
                  <a:lnTo>
                    <a:pt x="0" y="2161289"/>
                  </a:lnTo>
                  <a:lnTo>
                    <a:pt x="0" y="19051"/>
                  </a:lnTo>
                  <a:close/>
                </a:path>
              </a:pathLst>
            </a:custGeom>
            <a:solidFill>
              <a:schemeClr val="tx1">
                <a:lumMod val="9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7" name="TextBox 6"/>
            <p:cNvSpPr txBox="1"/>
            <p:nvPr/>
          </p:nvSpPr>
          <p:spPr>
            <a:xfrm>
              <a:off x="7032625" y="3710074"/>
              <a:ext cx="3095625" cy="1014472"/>
            </a:xfrm>
            <a:prstGeom prst="rect">
              <a:avLst/>
            </a:prstGeom>
            <a:noFill/>
          </p:spPr>
          <p:txBody>
            <a:bodyPr>
              <a:spAutoFit/>
            </a:bodyPr>
            <a:lstStyle/>
            <a:p>
              <a:pPr eaLnBrk="1" hangingPunct="1">
                <a:defRPr/>
              </a:pPr>
              <a:r>
                <a:rPr lang="en-US" sz="2000" b="1" dirty="0">
                  <a:solidFill>
                    <a:schemeClr val="bg1">
                      <a:lumMod val="75000"/>
                      <a:lumOff val="25000"/>
                    </a:schemeClr>
                  </a:solidFill>
                </a:rPr>
                <a:t>No, Grandma, listen…</a:t>
              </a:r>
            </a:p>
            <a:p>
              <a:pPr eaLnBrk="1" hangingPunct="1">
                <a:defRPr/>
              </a:pPr>
              <a:r>
                <a:rPr lang="en-US" sz="2000" b="1" dirty="0">
                  <a:solidFill>
                    <a:schemeClr val="bg1">
                      <a:lumMod val="75000"/>
                      <a:lumOff val="25000"/>
                    </a:schemeClr>
                  </a:solidFill>
                </a:rPr>
                <a:t>…you double-click the</a:t>
              </a:r>
            </a:p>
            <a:p>
              <a:pPr eaLnBrk="1" hangingPunct="1">
                <a:defRPr/>
              </a:pPr>
              <a:r>
                <a:rPr lang="en-US" sz="2000" b="1" dirty="0">
                  <a:solidFill>
                    <a:schemeClr val="bg1">
                      <a:lumMod val="75000"/>
                      <a:lumOff val="25000"/>
                    </a:schemeClr>
                  </a:solidFill>
                </a:rPr>
                <a:t>Firefox icon…</a:t>
              </a:r>
              <a:endParaRPr lang="en-CA" sz="2000" b="1" dirty="0">
                <a:solidFill>
                  <a:schemeClr val="bg1">
                    <a:lumMod val="75000"/>
                    <a:lumOff val="25000"/>
                  </a:schemeClr>
                </a:solidFill>
              </a:endParaRPr>
            </a:p>
          </p:txBody>
        </p:sp>
      </p:grpSp>
      <p:sp>
        <p:nvSpPr>
          <p:cNvPr id="2" name="TextBox 1"/>
          <p:cNvSpPr txBox="1"/>
          <p:nvPr/>
        </p:nvSpPr>
        <p:spPr>
          <a:xfrm>
            <a:off x="1631504" y="1196752"/>
            <a:ext cx="5799485" cy="523220"/>
          </a:xfrm>
          <a:prstGeom prst="rect">
            <a:avLst/>
          </a:prstGeom>
          <a:noFill/>
        </p:spPr>
        <p:txBody>
          <a:bodyPr wrap="square" rtlCol="0">
            <a:spAutoFit/>
          </a:bodyPr>
          <a:lstStyle/>
          <a:p>
            <a:r>
              <a:rPr lang="en-CA" sz="2800" b="1" dirty="0" smtClean="0">
                <a:latin typeface="Calibri" panose="020F0502020204030204" pitchFamily="34" charset="0"/>
              </a:rPr>
              <a:t>…And from impatient grandchildren…</a:t>
            </a:r>
            <a:endParaRPr lang="en-CA" sz="2800" b="1" dirty="0">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601788" y="1628800"/>
            <a:ext cx="8267700" cy="3527425"/>
            <a:chOff x="2711450" y="2205038"/>
            <a:chExt cx="8268534" cy="3527425"/>
          </a:xfrm>
        </p:grpSpPr>
        <p:pic>
          <p:nvPicPr>
            <p:cNvPr id="13316" name="Picture 4" descr="angry-computer-u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2205038"/>
              <a:ext cx="388778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5"/>
            <p:cNvSpPr/>
            <p:nvPr/>
          </p:nvSpPr>
          <p:spPr>
            <a:xfrm rot="5400000">
              <a:off x="8145293" y="1451560"/>
              <a:ext cx="1504950" cy="4164432"/>
            </a:xfrm>
            <a:custGeom>
              <a:avLst/>
              <a:gdLst>
                <a:gd name="connsiteX0" fmla="*/ 0 w 2304084"/>
                <a:gd name="connsiteY0" fmla="*/ 0 h 3672408"/>
                <a:gd name="connsiteX1" fmla="*/ 384014 w 2304084"/>
                <a:gd name="connsiteY1" fmla="*/ 0 h 3672408"/>
                <a:gd name="connsiteX2" fmla="*/ 384014 w 2304084"/>
                <a:gd name="connsiteY2" fmla="*/ 0 h 3672408"/>
                <a:gd name="connsiteX3" fmla="*/ 960035 w 2304084"/>
                <a:gd name="connsiteY3" fmla="*/ 0 h 3672408"/>
                <a:gd name="connsiteX4" fmla="*/ 2304084 w 2304084"/>
                <a:gd name="connsiteY4" fmla="*/ 0 h 3672408"/>
                <a:gd name="connsiteX5" fmla="*/ 2304084 w 2304084"/>
                <a:gd name="connsiteY5" fmla="*/ 2142238 h 3672408"/>
                <a:gd name="connsiteX6" fmla="*/ 2304084 w 2304084"/>
                <a:gd name="connsiteY6" fmla="*/ 2142238 h 3672408"/>
                <a:gd name="connsiteX7" fmla="*/ 2304084 w 2304084"/>
                <a:gd name="connsiteY7" fmla="*/ 3060340 h 3672408"/>
                <a:gd name="connsiteX8" fmla="*/ 2304084 w 2304084"/>
                <a:gd name="connsiteY8" fmla="*/ 3672408 h 3672408"/>
                <a:gd name="connsiteX9" fmla="*/ 960035 w 2304084"/>
                <a:gd name="connsiteY9" fmla="*/ 3672408 h 3672408"/>
                <a:gd name="connsiteX10" fmla="*/ 672032 w 2304084"/>
                <a:gd name="connsiteY10" fmla="*/ 4131459 h 3672408"/>
                <a:gd name="connsiteX11" fmla="*/ 384014 w 2304084"/>
                <a:gd name="connsiteY11" fmla="*/ 3672408 h 3672408"/>
                <a:gd name="connsiteX12" fmla="*/ 0 w 2304084"/>
                <a:gd name="connsiteY12" fmla="*/ 3672408 h 3672408"/>
                <a:gd name="connsiteX13" fmla="*/ 0 w 2304084"/>
                <a:gd name="connsiteY13" fmla="*/ 3060340 h 3672408"/>
                <a:gd name="connsiteX14" fmla="*/ 0 w 2304084"/>
                <a:gd name="connsiteY14" fmla="*/ 2142238 h 3672408"/>
                <a:gd name="connsiteX15" fmla="*/ 0 w 2304084"/>
                <a:gd name="connsiteY15" fmla="*/ 2142238 h 3672408"/>
                <a:gd name="connsiteX16" fmla="*/ 0 w 2304084"/>
                <a:gd name="connsiteY16" fmla="*/ 0 h 3672408"/>
                <a:gd name="connsiteX0" fmla="*/ 0 w 2304084"/>
                <a:gd name="connsiteY0" fmla="*/ 0 h 4131459"/>
                <a:gd name="connsiteX1" fmla="*/ 384014 w 2304084"/>
                <a:gd name="connsiteY1" fmla="*/ 0 h 4131459"/>
                <a:gd name="connsiteX2" fmla="*/ 384014 w 2304084"/>
                <a:gd name="connsiteY2" fmla="*/ 0 h 4131459"/>
                <a:gd name="connsiteX3" fmla="*/ 960035 w 2304084"/>
                <a:gd name="connsiteY3" fmla="*/ 0 h 4131459"/>
                <a:gd name="connsiteX4" fmla="*/ 2304084 w 2304084"/>
                <a:gd name="connsiteY4" fmla="*/ 0 h 4131459"/>
                <a:gd name="connsiteX5" fmla="*/ 2304084 w 2304084"/>
                <a:gd name="connsiteY5" fmla="*/ 2142238 h 4131459"/>
                <a:gd name="connsiteX6" fmla="*/ 2304084 w 2304084"/>
                <a:gd name="connsiteY6" fmla="*/ 2142238 h 4131459"/>
                <a:gd name="connsiteX7" fmla="*/ 2304084 w 2304084"/>
                <a:gd name="connsiteY7" fmla="*/ 3672408 h 4131459"/>
                <a:gd name="connsiteX8" fmla="*/ 960035 w 2304084"/>
                <a:gd name="connsiteY8" fmla="*/ 3672408 h 4131459"/>
                <a:gd name="connsiteX9" fmla="*/ 672032 w 2304084"/>
                <a:gd name="connsiteY9" fmla="*/ 4131459 h 4131459"/>
                <a:gd name="connsiteX10" fmla="*/ 384014 w 2304084"/>
                <a:gd name="connsiteY10" fmla="*/ 3672408 h 4131459"/>
                <a:gd name="connsiteX11" fmla="*/ 0 w 2304084"/>
                <a:gd name="connsiteY11" fmla="*/ 3672408 h 4131459"/>
                <a:gd name="connsiteX12" fmla="*/ 0 w 2304084"/>
                <a:gd name="connsiteY12" fmla="*/ 3060340 h 4131459"/>
                <a:gd name="connsiteX13" fmla="*/ 0 w 2304084"/>
                <a:gd name="connsiteY13" fmla="*/ 2142238 h 4131459"/>
                <a:gd name="connsiteX14" fmla="*/ 0 w 2304084"/>
                <a:gd name="connsiteY14" fmla="*/ 2142238 h 4131459"/>
                <a:gd name="connsiteX15" fmla="*/ 0 w 2304084"/>
                <a:gd name="connsiteY15" fmla="*/ 0 h 4131459"/>
                <a:gd name="connsiteX0" fmla="*/ 0 w 2304084"/>
                <a:gd name="connsiteY0" fmla="*/ 0 h 4131459"/>
                <a:gd name="connsiteX1" fmla="*/ 384014 w 2304084"/>
                <a:gd name="connsiteY1" fmla="*/ 0 h 4131459"/>
                <a:gd name="connsiteX2" fmla="*/ 384014 w 2304084"/>
                <a:gd name="connsiteY2" fmla="*/ 0 h 4131459"/>
                <a:gd name="connsiteX3" fmla="*/ 960035 w 2304084"/>
                <a:gd name="connsiteY3" fmla="*/ 0 h 4131459"/>
                <a:gd name="connsiteX4" fmla="*/ 2304084 w 2304084"/>
                <a:gd name="connsiteY4" fmla="*/ 0 h 4131459"/>
                <a:gd name="connsiteX5" fmla="*/ 2304084 w 2304084"/>
                <a:gd name="connsiteY5" fmla="*/ 2142238 h 4131459"/>
                <a:gd name="connsiteX6" fmla="*/ 2304084 w 2304084"/>
                <a:gd name="connsiteY6" fmla="*/ 3672408 h 4131459"/>
                <a:gd name="connsiteX7" fmla="*/ 960035 w 2304084"/>
                <a:gd name="connsiteY7" fmla="*/ 3672408 h 4131459"/>
                <a:gd name="connsiteX8" fmla="*/ 672032 w 2304084"/>
                <a:gd name="connsiteY8" fmla="*/ 4131459 h 4131459"/>
                <a:gd name="connsiteX9" fmla="*/ 384014 w 2304084"/>
                <a:gd name="connsiteY9" fmla="*/ 3672408 h 4131459"/>
                <a:gd name="connsiteX10" fmla="*/ 0 w 2304084"/>
                <a:gd name="connsiteY10" fmla="*/ 3672408 h 4131459"/>
                <a:gd name="connsiteX11" fmla="*/ 0 w 2304084"/>
                <a:gd name="connsiteY11" fmla="*/ 3060340 h 4131459"/>
                <a:gd name="connsiteX12" fmla="*/ 0 w 2304084"/>
                <a:gd name="connsiteY12" fmla="*/ 2142238 h 4131459"/>
                <a:gd name="connsiteX13" fmla="*/ 0 w 2304084"/>
                <a:gd name="connsiteY13" fmla="*/ 2142238 h 4131459"/>
                <a:gd name="connsiteX14" fmla="*/ 0 w 2304084"/>
                <a:gd name="connsiteY14" fmla="*/ 0 h 4131459"/>
                <a:gd name="connsiteX0" fmla="*/ 0 w 2304084"/>
                <a:gd name="connsiteY0" fmla="*/ 0 h 4131459"/>
                <a:gd name="connsiteX1" fmla="*/ 384014 w 2304084"/>
                <a:gd name="connsiteY1" fmla="*/ 0 h 4131459"/>
                <a:gd name="connsiteX2" fmla="*/ 384014 w 2304084"/>
                <a:gd name="connsiteY2" fmla="*/ 0 h 4131459"/>
                <a:gd name="connsiteX3" fmla="*/ 960035 w 2304084"/>
                <a:gd name="connsiteY3" fmla="*/ 0 h 4131459"/>
                <a:gd name="connsiteX4" fmla="*/ 2304084 w 2304084"/>
                <a:gd name="connsiteY4" fmla="*/ 0 h 4131459"/>
                <a:gd name="connsiteX5" fmla="*/ 2304084 w 2304084"/>
                <a:gd name="connsiteY5" fmla="*/ 3672408 h 4131459"/>
                <a:gd name="connsiteX6" fmla="*/ 960035 w 2304084"/>
                <a:gd name="connsiteY6" fmla="*/ 3672408 h 4131459"/>
                <a:gd name="connsiteX7" fmla="*/ 672032 w 2304084"/>
                <a:gd name="connsiteY7" fmla="*/ 4131459 h 4131459"/>
                <a:gd name="connsiteX8" fmla="*/ 384014 w 2304084"/>
                <a:gd name="connsiteY8" fmla="*/ 3672408 h 4131459"/>
                <a:gd name="connsiteX9" fmla="*/ 0 w 2304084"/>
                <a:gd name="connsiteY9" fmla="*/ 3672408 h 4131459"/>
                <a:gd name="connsiteX10" fmla="*/ 0 w 2304084"/>
                <a:gd name="connsiteY10" fmla="*/ 3060340 h 4131459"/>
                <a:gd name="connsiteX11" fmla="*/ 0 w 2304084"/>
                <a:gd name="connsiteY11" fmla="*/ 2142238 h 4131459"/>
                <a:gd name="connsiteX12" fmla="*/ 0 w 2304084"/>
                <a:gd name="connsiteY12" fmla="*/ 2142238 h 4131459"/>
                <a:gd name="connsiteX13" fmla="*/ 0 w 2304084"/>
                <a:gd name="connsiteY13" fmla="*/ 0 h 4131459"/>
                <a:gd name="connsiteX0" fmla="*/ 0 w 2304084"/>
                <a:gd name="connsiteY0" fmla="*/ 0 h 4131459"/>
                <a:gd name="connsiteX1" fmla="*/ 384014 w 2304084"/>
                <a:gd name="connsiteY1" fmla="*/ 0 h 4131459"/>
                <a:gd name="connsiteX2" fmla="*/ 384014 w 2304084"/>
                <a:gd name="connsiteY2" fmla="*/ 0 h 4131459"/>
                <a:gd name="connsiteX3" fmla="*/ 2304084 w 2304084"/>
                <a:gd name="connsiteY3" fmla="*/ 0 h 4131459"/>
                <a:gd name="connsiteX4" fmla="*/ 2304084 w 2304084"/>
                <a:gd name="connsiteY4" fmla="*/ 3672408 h 4131459"/>
                <a:gd name="connsiteX5" fmla="*/ 960035 w 2304084"/>
                <a:gd name="connsiteY5" fmla="*/ 3672408 h 4131459"/>
                <a:gd name="connsiteX6" fmla="*/ 672032 w 2304084"/>
                <a:gd name="connsiteY6" fmla="*/ 4131459 h 4131459"/>
                <a:gd name="connsiteX7" fmla="*/ 384014 w 2304084"/>
                <a:gd name="connsiteY7" fmla="*/ 3672408 h 4131459"/>
                <a:gd name="connsiteX8" fmla="*/ 0 w 2304084"/>
                <a:gd name="connsiteY8" fmla="*/ 3672408 h 4131459"/>
                <a:gd name="connsiteX9" fmla="*/ 0 w 2304084"/>
                <a:gd name="connsiteY9" fmla="*/ 3060340 h 4131459"/>
                <a:gd name="connsiteX10" fmla="*/ 0 w 2304084"/>
                <a:gd name="connsiteY10" fmla="*/ 2142238 h 4131459"/>
                <a:gd name="connsiteX11" fmla="*/ 0 w 2304084"/>
                <a:gd name="connsiteY11" fmla="*/ 2142238 h 4131459"/>
                <a:gd name="connsiteX12" fmla="*/ 0 w 2304084"/>
                <a:gd name="connsiteY12" fmla="*/ 0 h 4131459"/>
                <a:gd name="connsiteX0" fmla="*/ 0 w 2304084"/>
                <a:gd name="connsiteY0" fmla="*/ 0 h 4131459"/>
                <a:gd name="connsiteX1" fmla="*/ 384014 w 2304084"/>
                <a:gd name="connsiteY1" fmla="*/ 0 h 4131459"/>
                <a:gd name="connsiteX2" fmla="*/ 2304084 w 2304084"/>
                <a:gd name="connsiteY2" fmla="*/ 0 h 4131459"/>
                <a:gd name="connsiteX3" fmla="*/ 2304084 w 2304084"/>
                <a:gd name="connsiteY3" fmla="*/ 3672408 h 4131459"/>
                <a:gd name="connsiteX4" fmla="*/ 960035 w 2304084"/>
                <a:gd name="connsiteY4" fmla="*/ 3672408 h 4131459"/>
                <a:gd name="connsiteX5" fmla="*/ 672032 w 2304084"/>
                <a:gd name="connsiteY5" fmla="*/ 4131459 h 4131459"/>
                <a:gd name="connsiteX6" fmla="*/ 384014 w 2304084"/>
                <a:gd name="connsiteY6" fmla="*/ 3672408 h 4131459"/>
                <a:gd name="connsiteX7" fmla="*/ 0 w 2304084"/>
                <a:gd name="connsiteY7" fmla="*/ 3672408 h 4131459"/>
                <a:gd name="connsiteX8" fmla="*/ 0 w 2304084"/>
                <a:gd name="connsiteY8" fmla="*/ 3060340 h 4131459"/>
                <a:gd name="connsiteX9" fmla="*/ 0 w 2304084"/>
                <a:gd name="connsiteY9" fmla="*/ 2142238 h 4131459"/>
                <a:gd name="connsiteX10" fmla="*/ 0 w 2304084"/>
                <a:gd name="connsiteY10" fmla="*/ 2142238 h 4131459"/>
                <a:gd name="connsiteX11" fmla="*/ 0 w 2304084"/>
                <a:gd name="connsiteY11" fmla="*/ 0 h 4131459"/>
                <a:gd name="connsiteX0" fmla="*/ 0 w 2304084"/>
                <a:gd name="connsiteY0" fmla="*/ 3871 h 4135330"/>
                <a:gd name="connsiteX1" fmla="*/ 384014 w 2304084"/>
                <a:gd name="connsiteY1" fmla="*/ 3871 h 4135330"/>
                <a:gd name="connsiteX2" fmla="*/ 381001 w 2304084"/>
                <a:gd name="connsiteY2" fmla="*/ 0 h 4135330"/>
                <a:gd name="connsiteX3" fmla="*/ 2304084 w 2304084"/>
                <a:gd name="connsiteY3" fmla="*/ 3871 h 4135330"/>
                <a:gd name="connsiteX4" fmla="*/ 2304084 w 2304084"/>
                <a:gd name="connsiteY4" fmla="*/ 3676279 h 4135330"/>
                <a:gd name="connsiteX5" fmla="*/ 960035 w 2304084"/>
                <a:gd name="connsiteY5" fmla="*/ 3676279 h 4135330"/>
                <a:gd name="connsiteX6" fmla="*/ 672032 w 2304084"/>
                <a:gd name="connsiteY6" fmla="*/ 4135330 h 4135330"/>
                <a:gd name="connsiteX7" fmla="*/ 384014 w 2304084"/>
                <a:gd name="connsiteY7" fmla="*/ 3676279 h 4135330"/>
                <a:gd name="connsiteX8" fmla="*/ 0 w 2304084"/>
                <a:gd name="connsiteY8" fmla="*/ 3676279 h 4135330"/>
                <a:gd name="connsiteX9" fmla="*/ 0 w 2304084"/>
                <a:gd name="connsiteY9" fmla="*/ 3064211 h 4135330"/>
                <a:gd name="connsiteX10" fmla="*/ 0 w 2304084"/>
                <a:gd name="connsiteY10" fmla="*/ 2146109 h 4135330"/>
                <a:gd name="connsiteX11" fmla="*/ 0 w 2304084"/>
                <a:gd name="connsiteY11" fmla="*/ 2146109 h 4135330"/>
                <a:gd name="connsiteX12" fmla="*/ 0 w 2304084"/>
                <a:gd name="connsiteY12" fmla="*/ 3871 h 4135330"/>
                <a:gd name="connsiteX0" fmla="*/ 0 w 2304084"/>
                <a:gd name="connsiteY0" fmla="*/ 0 h 4131459"/>
                <a:gd name="connsiteX1" fmla="*/ 384014 w 2304084"/>
                <a:gd name="connsiteY1" fmla="*/ 0 h 4131459"/>
                <a:gd name="connsiteX2" fmla="*/ 2304084 w 2304084"/>
                <a:gd name="connsiteY2" fmla="*/ 0 h 4131459"/>
                <a:gd name="connsiteX3" fmla="*/ 2304084 w 2304084"/>
                <a:gd name="connsiteY3" fmla="*/ 3672408 h 4131459"/>
                <a:gd name="connsiteX4" fmla="*/ 960035 w 2304084"/>
                <a:gd name="connsiteY4" fmla="*/ 3672408 h 4131459"/>
                <a:gd name="connsiteX5" fmla="*/ 672032 w 2304084"/>
                <a:gd name="connsiteY5" fmla="*/ 4131459 h 4131459"/>
                <a:gd name="connsiteX6" fmla="*/ 384014 w 2304084"/>
                <a:gd name="connsiteY6" fmla="*/ 3672408 h 4131459"/>
                <a:gd name="connsiteX7" fmla="*/ 0 w 2304084"/>
                <a:gd name="connsiteY7" fmla="*/ 3672408 h 4131459"/>
                <a:gd name="connsiteX8" fmla="*/ 0 w 2304084"/>
                <a:gd name="connsiteY8" fmla="*/ 3060340 h 4131459"/>
                <a:gd name="connsiteX9" fmla="*/ 0 w 2304084"/>
                <a:gd name="connsiteY9" fmla="*/ 2142238 h 4131459"/>
                <a:gd name="connsiteX10" fmla="*/ 0 w 2304084"/>
                <a:gd name="connsiteY10" fmla="*/ 2142238 h 4131459"/>
                <a:gd name="connsiteX11" fmla="*/ 0 w 2304084"/>
                <a:gd name="connsiteY11" fmla="*/ 0 h 4131459"/>
                <a:gd name="connsiteX0" fmla="*/ 0 w 2304084"/>
                <a:gd name="connsiteY0" fmla="*/ 0 h 4131459"/>
                <a:gd name="connsiteX1" fmla="*/ 2304084 w 2304084"/>
                <a:gd name="connsiteY1" fmla="*/ 0 h 4131459"/>
                <a:gd name="connsiteX2" fmla="*/ 2304084 w 2304084"/>
                <a:gd name="connsiteY2" fmla="*/ 3672408 h 4131459"/>
                <a:gd name="connsiteX3" fmla="*/ 960035 w 2304084"/>
                <a:gd name="connsiteY3" fmla="*/ 3672408 h 4131459"/>
                <a:gd name="connsiteX4" fmla="*/ 672032 w 2304084"/>
                <a:gd name="connsiteY4" fmla="*/ 4131459 h 4131459"/>
                <a:gd name="connsiteX5" fmla="*/ 384014 w 2304084"/>
                <a:gd name="connsiteY5" fmla="*/ 3672408 h 4131459"/>
                <a:gd name="connsiteX6" fmla="*/ 0 w 2304084"/>
                <a:gd name="connsiteY6" fmla="*/ 3672408 h 4131459"/>
                <a:gd name="connsiteX7" fmla="*/ 0 w 2304084"/>
                <a:gd name="connsiteY7" fmla="*/ 3060340 h 4131459"/>
                <a:gd name="connsiteX8" fmla="*/ 0 w 2304084"/>
                <a:gd name="connsiteY8" fmla="*/ 2142238 h 4131459"/>
                <a:gd name="connsiteX9" fmla="*/ 0 w 2304084"/>
                <a:gd name="connsiteY9" fmla="*/ 2142238 h 4131459"/>
                <a:gd name="connsiteX10" fmla="*/ 0 w 2304084"/>
                <a:gd name="connsiteY10" fmla="*/ 0 h 4131459"/>
                <a:gd name="connsiteX0" fmla="*/ 0 w 2304084"/>
                <a:gd name="connsiteY0" fmla="*/ 0 h 4131459"/>
                <a:gd name="connsiteX1" fmla="*/ 2304084 w 2304084"/>
                <a:gd name="connsiteY1" fmla="*/ 0 h 4131459"/>
                <a:gd name="connsiteX2" fmla="*/ 1542086 w 2304084"/>
                <a:gd name="connsiteY2" fmla="*/ 3681933 h 4131459"/>
                <a:gd name="connsiteX3" fmla="*/ 960035 w 2304084"/>
                <a:gd name="connsiteY3" fmla="*/ 3672408 h 4131459"/>
                <a:gd name="connsiteX4" fmla="*/ 672032 w 2304084"/>
                <a:gd name="connsiteY4" fmla="*/ 4131459 h 4131459"/>
                <a:gd name="connsiteX5" fmla="*/ 384014 w 2304084"/>
                <a:gd name="connsiteY5" fmla="*/ 3672408 h 4131459"/>
                <a:gd name="connsiteX6" fmla="*/ 0 w 2304084"/>
                <a:gd name="connsiteY6" fmla="*/ 3672408 h 4131459"/>
                <a:gd name="connsiteX7" fmla="*/ 0 w 2304084"/>
                <a:gd name="connsiteY7" fmla="*/ 3060340 h 4131459"/>
                <a:gd name="connsiteX8" fmla="*/ 0 w 2304084"/>
                <a:gd name="connsiteY8" fmla="*/ 2142238 h 4131459"/>
                <a:gd name="connsiteX9" fmla="*/ 0 w 2304084"/>
                <a:gd name="connsiteY9" fmla="*/ 2142238 h 4131459"/>
                <a:gd name="connsiteX10" fmla="*/ 0 w 2304084"/>
                <a:gd name="connsiteY10" fmla="*/ 0 h 4131459"/>
                <a:gd name="connsiteX0" fmla="*/ 0 w 1570662"/>
                <a:gd name="connsiteY0" fmla="*/ 19051 h 4150510"/>
                <a:gd name="connsiteX1" fmla="*/ 1570662 w 1570662"/>
                <a:gd name="connsiteY1" fmla="*/ 0 h 4150510"/>
                <a:gd name="connsiteX2" fmla="*/ 1542086 w 1570662"/>
                <a:gd name="connsiteY2" fmla="*/ 3700984 h 4150510"/>
                <a:gd name="connsiteX3" fmla="*/ 960035 w 1570662"/>
                <a:gd name="connsiteY3" fmla="*/ 3691459 h 4150510"/>
                <a:gd name="connsiteX4" fmla="*/ 672032 w 1570662"/>
                <a:gd name="connsiteY4" fmla="*/ 4150510 h 4150510"/>
                <a:gd name="connsiteX5" fmla="*/ 384014 w 1570662"/>
                <a:gd name="connsiteY5" fmla="*/ 3691459 h 4150510"/>
                <a:gd name="connsiteX6" fmla="*/ 0 w 1570662"/>
                <a:gd name="connsiteY6" fmla="*/ 3691459 h 4150510"/>
                <a:gd name="connsiteX7" fmla="*/ 0 w 1570662"/>
                <a:gd name="connsiteY7" fmla="*/ 3079391 h 4150510"/>
                <a:gd name="connsiteX8" fmla="*/ 0 w 1570662"/>
                <a:gd name="connsiteY8" fmla="*/ 2161289 h 4150510"/>
                <a:gd name="connsiteX9" fmla="*/ 0 w 1570662"/>
                <a:gd name="connsiteY9" fmla="*/ 2161289 h 4150510"/>
                <a:gd name="connsiteX10" fmla="*/ 0 w 1570662"/>
                <a:gd name="connsiteY10" fmla="*/ 19051 h 4150510"/>
                <a:gd name="connsiteX0" fmla="*/ 0 w 1570662"/>
                <a:gd name="connsiteY0" fmla="*/ 19051 h 4150510"/>
                <a:gd name="connsiteX1" fmla="*/ 1570662 w 1570662"/>
                <a:gd name="connsiteY1" fmla="*/ 0 h 4150510"/>
                <a:gd name="connsiteX2" fmla="*/ 1513511 w 1570662"/>
                <a:gd name="connsiteY2" fmla="*/ 3700984 h 4150510"/>
                <a:gd name="connsiteX3" fmla="*/ 960035 w 1570662"/>
                <a:gd name="connsiteY3" fmla="*/ 3691459 h 4150510"/>
                <a:gd name="connsiteX4" fmla="*/ 672032 w 1570662"/>
                <a:gd name="connsiteY4" fmla="*/ 4150510 h 4150510"/>
                <a:gd name="connsiteX5" fmla="*/ 384014 w 1570662"/>
                <a:gd name="connsiteY5" fmla="*/ 3691459 h 4150510"/>
                <a:gd name="connsiteX6" fmla="*/ 0 w 1570662"/>
                <a:gd name="connsiteY6" fmla="*/ 3691459 h 4150510"/>
                <a:gd name="connsiteX7" fmla="*/ 0 w 1570662"/>
                <a:gd name="connsiteY7" fmla="*/ 3079391 h 4150510"/>
                <a:gd name="connsiteX8" fmla="*/ 0 w 1570662"/>
                <a:gd name="connsiteY8" fmla="*/ 2161289 h 4150510"/>
                <a:gd name="connsiteX9" fmla="*/ 0 w 1570662"/>
                <a:gd name="connsiteY9" fmla="*/ 2161289 h 4150510"/>
                <a:gd name="connsiteX10" fmla="*/ 0 w 1570662"/>
                <a:gd name="connsiteY10" fmla="*/ 19051 h 4150510"/>
                <a:gd name="connsiteX0" fmla="*/ 0 w 1523037"/>
                <a:gd name="connsiteY0" fmla="*/ 19051 h 4150510"/>
                <a:gd name="connsiteX1" fmla="*/ 1523037 w 1523037"/>
                <a:gd name="connsiteY1" fmla="*/ 0 h 4150510"/>
                <a:gd name="connsiteX2" fmla="*/ 1513511 w 1523037"/>
                <a:gd name="connsiteY2" fmla="*/ 3700984 h 4150510"/>
                <a:gd name="connsiteX3" fmla="*/ 960035 w 1523037"/>
                <a:gd name="connsiteY3" fmla="*/ 3691459 h 4150510"/>
                <a:gd name="connsiteX4" fmla="*/ 672032 w 1523037"/>
                <a:gd name="connsiteY4" fmla="*/ 4150510 h 4150510"/>
                <a:gd name="connsiteX5" fmla="*/ 384014 w 1523037"/>
                <a:gd name="connsiteY5" fmla="*/ 3691459 h 4150510"/>
                <a:gd name="connsiteX6" fmla="*/ 0 w 1523037"/>
                <a:gd name="connsiteY6" fmla="*/ 3691459 h 4150510"/>
                <a:gd name="connsiteX7" fmla="*/ 0 w 1523037"/>
                <a:gd name="connsiteY7" fmla="*/ 3079391 h 4150510"/>
                <a:gd name="connsiteX8" fmla="*/ 0 w 1523037"/>
                <a:gd name="connsiteY8" fmla="*/ 2161289 h 4150510"/>
                <a:gd name="connsiteX9" fmla="*/ 0 w 1523037"/>
                <a:gd name="connsiteY9" fmla="*/ 2161289 h 4150510"/>
                <a:gd name="connsiteX10" fmla="*/ 0 w 1523037"/>
                <a:gd name="connsiteY10" fmla="*/ 19051 h 415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3037" h="4150510">
                  <a:moveTo>
                    <a:pt x="0" y="19051"/>
                  </a:moveTo>
                  <a:lnTo>
                    <a:pt x="1523037" y="0"/>
                  </a:lnTo>
                  <a:cubicBezTo>
                    <a:pt x="1519862" y="1233661"/>
                    <a:pt x="1516686" y="2467323"/>
                    <a:pt x="1513511" y="3700984"/>
                  </a:cubicBezTo>
                  <a:lnTo>
                    <a:pt x="960035" y="3691459"/>
                  </a:lnTo>
                  <a:lnTo>
                    <a:pt x="672032" y="4150510"/>
                  </a:lnTo>
                  <a:lnTo>
                    <a:pt x="384014" y="3691459"/>
                  </a:lnTo>
                  <a:lnTo>
                    <a:pt x="0" y="3691459"/>
                  </a:lnTo>
                  <a:lnTo>
                    <a:pt x="0" y="3079391"/>
                  </a:lnTo>
                  <a:lnTo>
                    <a:pt x="0" y="2161289"/>
                  </a:lnTo>
                  <a:lnTo>
                    <a:pt x="0" y="2161289"/>
                  </a:lnTo>
                  <a:lnTo>
                    <a:pt x="0" y="19051"/>
                  </a:lnTo>
                  <a:close/>
                </a:path>
              </a:pathLst>
            </a:custGeom>
            <a:solidFill>
              <a:schemeClr val="tx1">
                <a:lumMod val="9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9" name="TextBox 8"/>
            <p:cNvSpPr txBox="1"/>
            <p:nvPr/>
          </p:nvSpPr>
          <p:spPr>
            <a:xfrm>
              <a:off x="7563339" y="3060701"/>
              <a:ext cx="3095937" cy="1016000"/>
            </a:xfrm>
            <a:prstGeom prst="rect">
              <a:avLst/>
            </a:prstGeom>
            <a:noFill/>
          </p:spPr>
          <p:txBody>
            <a:bodyPr>
              <a:spAutoFit/>
            </a:bodyPr>
            <a:lstStyle/>
            <a:p>
              <a:pPr eaLnBrk="1" hangingPunct="1">
                <a:defRPr/>
              </a:pPr>
              <a:r>
                <a:rPr lang="en-US" sz="2000" b="1" dirty="0">
                  <a:solidFill>
                    <a:schemeClr val="bg1">
                      <a:lumMod val="75000"/>
                      <a:lumOff val="25000"/>
                    </a:schemeClr>
                  </a:solidFill>
                </a:rPr>
                <a:t>I don’t understand why you don’t get it!? It’s, like, </a:t>
              </a:r>
              <a:r>
                <a:rPr lang="en-US" sz="2000" b="1" i="1" dirty="0">
                  <a:solidFill>
                    <a:schemeClr val="bg1">
                      <a:lumMod val="75000"/>
                      <a:lumOff val="25000"/>
                    </a:schemeClr>
                  </a:solidFill>
                </a:rPr>
                <a:t>sooooo</a:t>
              </a:r>
              <a:r>
                <a:rPr lang="en-US" sz="2000" b="1" dirty="0">
                  <a:solidFill>
                    <a:schemeClr val="bg1">
                      <a:lumMod val="75000"/>
                      <a:lumOff val="25000"/>
                    </a:schemeClr>
                  </a:solidFill>
                </a:rPr>
                <a:t> simple!</a:t>
              </a:r>
              <a:endParaRPr lang="en-CA" sz="2000" b="1" dirty="0">
                <a:solidFill>
                  <a:schemeClr val="bg1">
                    <a:lumMod val="75000"/>
                    <a:lumOff val="25000"/>
                  </a:schemeClr>
                </a:solidFill>
              </a:endParaRPr>
            </a:p>
          </p:txBody>
        </p:sp>
      </p:grpSp>
      <p:sp>
        <p:nvSpPr>
          <p:cNvPr id="2" name="TextBox 1"/>
          <p:cNvSpPr txBox="1"/>
          <p:nvPr/>
        </p:nvSpPr>
        <p:spPr>
          <a:xfrm>
            <a:off x="1415480" y="1196752"/>
            <a:ext cx="5184576" cy="523220"/>
          </a:xfrm>
          <a:prstGeom prst="rect">
            <a:avLst/>
          </a:prstGeom>
          <a:noFill/>
        </p:spPr>
        <p:txBody>
          <a:bodyPr wrap="square" rtlCol="0">
            <a:spAutoFit/>
          </a:bodyPr>
          <a:lstStyle/>
          <a:p>
            <a:r>
              <a:rPr lang="en-CA" sz="2800" b="1" dirty="0" smtClean="0">
                <a:latin typeface="Calibri" panose="020F0502020204030204" pitchFamily="34" charset="0"/>
              </a:rPr>
              <a:t>…And impatient adult children…</a:t>
            </a:r>
            <a:endParaRPr lang="en-CA" sz="2800" b="1" dirty="0">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4895</TotalTime>
  <Words>1303</Words>
  <Application>Microsoft Office PowerPoint</Application>
  <PresentationFormat>Custom</PresentationFormat>
  <Paragraphs>193</Paragraphs>
  <Slides>21</Slides>
  <Notes>21</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PowerPoint Presentation</vt:lpstr>
      <vt:lpstr>PowerPoint Presentation</vt:lpstr>
      <vt:lpstr>Technology seniors are familiar with: Advances in the 1940s</vt:lpstr>
      <vt:lpstr>   Advances in the 1950s1950’S</vt:lpstr>
      <vt:lpstr>TECHNOLOGY ADVANCES IN THE 1960’S Advances in the 1960s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TIPS FOR COMPUTER CLASSES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Social Media?</dc:title>
  <dc:creator>Ruth Berry</dc:creator>
  <cp:lastModifiedBy>Pam Casey</cp:lastModifiedBy>
  <cp:revision>498</cp:revision>
  <cp:lastPrinted>2016-04-22T18:59:31Z</cp:lastPrinted>
  <dcterms:created xsi:type="dcterms:W3CDTF">2012-01-19T02:36:20Z</dcterms:created>
  <dcterms:modified xsi:type="dcterms:W3CDTF">2016-04-29T13:40:28Z</dcterms:modified>
</cp:coreProperties>
</file>