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6" r:id="rId10"/>
    <p:sldId id="264" r:id="rId11"/>
    <p:sldId id="265" r:id="rId12"/>
    <p:sldId id="268" r:id="rId13"/>
    <p:sldId id="269" r:id="rId14"/>
    <p:sldId id="275" r:id="rId15"/>
    <p:sldId id="274" r:id="rId16"/>
    <p:sldId id="277" r:id="rId17"/>
    <p:sldId id="270" r:id="rId18"/>
    <p:sldId id="271" r:id="rId19"/>
    <p:sldId id="279" r:id="rId20"/>
    <p:sldId id="280" r:id="rId21"/>
    <p:sldId id="278" r:id="rId22"/>
    <p:sldId id="283" r:id="rId23"/>
    <p:sldId id="272" r:id="rId24"/>
    <p:sldId id="281" r:id="rId25"/>
    <p:sldId id="282" r:id="rId26"/>
    <p:sldId id="284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0F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4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3A80C-6325-44AA-8A8A-199A242F79A0}" type="datetimeFigureOut">
              <a:rPr lang="en-CA" smtClean="0"/>
              <a:t>2017-05-12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E7B40-783A-4B31-84E4-496770A9E72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8225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AA9E-CC7D-443C-806D-23134F8560E1}" type="datetimeFigureOut">
              <a:rPr lang="en-CA" smtClean="0"/>
              <a:t>2017-05-12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E740-4A95-403A-B1B1-71B39A19A6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7121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AA9E-CC7D-443C-806D-23134F8560E1}" type="datetimeFigureOut">
              <a:rPr lang="en-CA" smtClean="0"/>
              <a:t>2017-05-12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E740-4A95-403A-B1B1-71B39A19A6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339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AA9E-CC7D-443C-806D-23134F8560E1}" type="datetimeFigureOut">
              <a:rPr lang="en-CA" smtClean="0"/>
              <a:t>2017-05-12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E740-4A95-403A-B1B1-71B39A19A6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0428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AA9E-CC7D-443C-806D-23134F8560E1}" type="datetimeFigureOut">
              <a:rPr lang="en-CA" smtClean="0"/>
              <a:t>2017-05-12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E740-4A95-403A-B1B1-71B39A19A6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6025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AA9E-CC7D-443C-806D-23134F8560E1}" type="datetimeFigureOut">
              <a:rPr lang="en-CA" smtClean="0"/>
              <a:t>2017-05-12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E740-4A95-403A-B1B1-71B39A19A6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7290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AA9E-CC7D-443C-806D-23134F8560E1}" type="datetimeFigureOut">
              <a:rPr lang="en-CA" smtClean="0"/>
              <a:t>2017-05-12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E740-4A95-403A-B1B1-71B39A19A6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7078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AA9E-CC7D-443C-806D-23134F8560E1}" type="datetimeFigureOut">
              <a:rPr lang="en-CA" smtClean="0"/>
              <a:t>2017-05-12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E740-4A95-403A-B1B1-71B39A19A6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7950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AA9E-CC7D-443C-806D-23134F8560E1}" type="datetimeFigureOut">
              <a:rPr lang="en-CA" smtClean="0"/>
              <a:t>2017-05-12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E740-4A95-403A-B1B1-71B39A19A6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8784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AA9E-CC7D-443C-806D-23134F8560E1}" type="datetimeFigureOut">
              <a:rPr lang="en-CA" smtClean="0"/>
              <a:t>2017-05-12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E740-4A95-403A-B1B1-71B39A19A6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2413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AA9E-CC7D-443C-806D-23134F8560E1}" type="datetimeFigureOut">
              <a:rPr lang="en-CA" smtClean="0"/>
              <a:t>2017-05-12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E740-4A95-403A-B1B1-71B39A19A6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462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AAA9E-CC7D-443C-806D-23134F8560E1}" type="datetimeFigureOut">
              <a:rPr lang="en-CA" smtClean="0"/>
              <a:t>2017-05-12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2E740-4A95-403A-B1B1-71B39A19A6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8480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AAA9E-CC7D-443C-806D-23134F8560E1}" type="datetimeFigureOut">
              <a:rPr lang="en-CA" smtClean="0"/>
              <a:t>2017-05-12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2E740-4A95-403A-B1B1-71B39A19A67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503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.gov.mb.ca/k12/docs/support/c_portfolio/part1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reerwise.mnscu.edu/iseek/static/MnCareers2010assessment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a.org/educationcareers/careers/corecomp/corecompspecial/knowledgecompetencies" TargetMode="External"/><Relationship Id="rId2" Type="http://schemas.openxmlformats.org/officeDocument/2006/relationships/hyperlink" Target="http://www.conferenceboard.ca/topics/education/learning-tools/employability-skills.asp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reerwise.mnscu.edu/iseek/static/MnCareers2010assessment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erwise.mnscu.edu/iseek/static/MnCareers2010assessment.pdf" TargetMode="External"/><Relationship Id="rId2" Type="http://schemas.openxmlformats.org/officeDocument/2006/relationships/hyperlink" Target="http://www.edu.gov.mb.ca/k12/docs/support/c_portfolio/part1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la.org/educationcareers/careers/corecomp/corecompspecial/knowledgecompetencies" TargetMode="External"/><Relationship Id="rId4" Type="http://schemas.openxmlformats.org/officeDocument/2006/relationships/hyperlink" Target="http://www.conferenceboard.ca/topics/education/learning-tools/employability-skills.aspx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.gov.mb.ca/k12/docs/support/c_portfolio/part1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r>
              <a:rPr lang="en-CA" b="1" dirty="0" smtClean="0">
                <a:solidFill>
                  <a:srgbClr val="1C0FCB"/>
                </a:solidFill>
              </a:rPr>
              <a:t>Creating Your </a:t>
            </a:r>
            <a:r>
              <a:rPr lang="en-CA" dirty="0" smtClean="0">
                <a:solidFill>
                  <a:srgbClr val="1C0FCB"/>
                </a:solidFill>
              </a:rPr>
              <a:t/>
            </a:r>
            <a:br>
              <a:rPr lang="en-CA" dirty="0" smtClean="0">
                <a:solidFill>
                  <a:srgbClr val="1C0FCB"/>
                </a:solidFill>
              </a:rPr>
            </a:br>
            <a:r>
              <a:rPr lang="en-CA" b="1" i="1" dirty="0" smtClean="0">
                <a:solidFill>
                  <a:srgbClr val="1C0FCB"/>
                </a:solidFill>
              </a:rPr>
              <a:t>Professional Portfolio</a:t>
            </a:r>
            <a:endParaRPr lang="en-CA" b="1" i="1" dirty="0">
              <a:solidFill>
                <a:srgbClr val="1C0FCB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 smtClean="0">
                <a:solidFill>
                  <a:srgbClr val="1C0FCB"/>
                </a:solidFill>
              </a:rPr>
              <a:t>Maggie Weaver</a:t>
            </a:r>
          </a:p>
          <a:p>
            <a:r>
              <a:rPr lang="en-CA" dirty="0" smtClean="0"/>
              <a:t>Shaftesbury Associates</a:t>
            </a:r>
          </a:p>
          <a:p>
            <a:endParaRPr lang="en-CA" dirty="0"/>
          </a:p>
          <a:p>
            <a:r>
              <a:rPr lang="en-CA" dirty="0" smtClean="0">
                <a:solidFill>
                  <a:srgbClr val="1C0FCB"/>
                </a:solidFill>
              </a:rPr>
              <a:t>OALT/ABO Conference</a:t>
            </a:r>
            <a:r>
              <a:rPr lang="en-CA" dirty="0" smtClean="0"/>
              <a:t>, </a:t>
            </a:r>
          </a:p>
          <a:p>
            <a:r>
              <a:rPr lang="en-CA" dirty="0" smtClean="0"/>
              <a:t>Algonquin College, May 2017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1981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solidFill>
                  <a:srgbClr val="1C0FCB"/>
                </a:solidFill>
              </a:rPr>
              <a:t>Build it: </a:t>
            </a:r>
            <a:r>
              <a:rPr lang="en-CA" sz="4000" b="1" dirty="0" smtClean="0">
                <a:solidFill>
                  <a:srgbClr val="C00000"/>
                </a:solidFill>
              </a:rPr>
              <a:t>Strengths</a:t>
            </a:r>
            <a:endParaRPr lang="en-CA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257800"/>
          </a:xfrm>
        </p:spPr>
        <p:txBody>
          <a:bodyPr>
            <a:normAutofit/>
          </a:bodyPr>
          <a:lstStyle/>
          <a:p>
            <a:r>
              <a:rPr lang="en-CA" sz="2800" b="1" dirty="0" smtClean="0">
                <a:solidFill>
                  <a:srgbClr val="00B050"/>
                </a:solidFill>
              </a:rPr>
              <a:t>Check off the statements that apply to you…</a:t>
            </a:r>
          </a:p>
          <a:p>
            <a:r>
              <a:rPr lang="en-CA" sz="2800" b="1" dirty="0" smtClean="0">
                <a:solidFill>
                  <a:srgbClr val="00B050"/>
                </a:solidFill>
              </a:rPr>
              <a:t>Circle your top 5</a:t>
            </a:r>
          </a:p>
          <a:p>
            <a:r>
              <a:rPr lang="en-CA" sz="2800" b="1" dirty="0" smtClean="0">
                <a:solidFill>
                  <a:srgbClr val="00B050"/>
                </a:solidFill>
              </a:rPr>
              <a:t>Summarize: Write a proof statement about the key strength</a:t>
            </a:r>
          </a:p>
          <a:p>
            <a:pPr marL="0" indent="0">
              <a:buNone/>
            </a:pPr>
            <a:r>
              <a:rPr lang="en-CA" sz="2000" dirty="0" smtClean="0"/>
              <a:t>e.g.</a:t>
            </a:r>
          </a:p>
          <a:p>
            <a:pPr marL="0" indent="0">
              <a:buNone/>
            </a:pPr>
            <a:r>
              <a:rPr lang="en-CA" sz="2800" dirty="0" smtClean="0"/>
              <a:t>   I like to solve puzzles, I like to organize things,… so</a:t>
            </a:r>
            <a:endParaRPr lang="en-CA" sz="900" dirty="0" smtClean="0"/>
          </a:p>
          <a:p>
            <a:pPr marL="0" indent="0">
              <a:buNone/>
            </a:pPr>
            <a:r>
              <a:rPr lang="en-CA" sz="900" dirty="0" smtClean="0"/>
              <a:t>       </a:t>
            </a:r>
            <a:r>
              <a:rPr lang="en-CA" sz="2800" dirty="0" smtClean="0"/>
              <a:t>I have </a:t>
            </a:r>
            <a:r>
              <a:rPr lang="en-CA" sz="2800" b="1" dirty="0" smtClean="0">
                <a:solidFill>
                  <a:srgbClr val="1C0FCB"/>
                </a:solidFill>
              </a:rPr>
              <a:t>logic</a:t>
            </a:r>
            <a:r>
              <a:rPr lang="en-CA" sz="2800" dirty="0" smtClean="0"/>
              <a:t> strengths: “I have developed workshops, </a:t>
            </a:r>
            <a:br>
              <a:rPr lang="en-CA" sz="2800" dirty="0" smtClean="0"/>
            </a:br>
            <a:r>
              <a:rPr lang="en-CA" sz="2800" dirty="0" smtClean="0"/>
              <a:t>  organizing material in a sequence that is easy to follow </a:t>
            </a:r>
            <a:br>
              <a:rPr lang="en-CA" sz="2800" dirty="0" smtClean="0"/>
            </a:br>
            <a:r>
              <a:rPr lang="en-CA" sz="2800" dirty="0" smtClean="0"/>
              <a:t>  and to learn”</a:t>
            </a:r>
            <a:endParaRPr lang="en-CA" sz="2400" dirty="0"/>
          </a:p>
          <a:p>
            <a:pPr marL="800100" lvl="2" indent="0">
              <a:buNone/>
            </a:pPr>
            <a:r>
              <a:rPr lang="en-CA" dirty="0" smtClean="0">
                <a:hlinkClick r:id="rId2"/>
              </a:rPr>
              <a:t>http://www.edu.gov.mb.ca/k12/docs/support</a:t>
            </a:r>
            <a:br>
              <a:rPr lang="en-CA" dirty="0" smtClean="0">
                <a:hlinkClick r:id="rId2"/>
              </a:rPr>
            </a:br>
            <a:r>
              <a:rPr lang="en-CA" dirty="0" smtClean="0">
                <a:hlinkClick r:id="rId2"/>
              </a:rPr>
              <a:t>/</a:t>
            </a:r>
            <a:r>
              <a:rPr lang="en-CA" dirty="0" err="1" smtClean="0">
                <a:hlinkClick r:id="rId2"/>
              </a:rPr>
              <a:t>c_portfolio</a:t>
            </a:r>
            <a:r>
              <a:rPr lang="en-CA" dirty="0" smtClean="0">
                <a:hlinkClick r:id="rId2"/>
              </a:rPr>
              <a:t>/part1.pdf</a:t>
            </a:r>
            <a:r>
              <a:rPr lang="en-CA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4840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solidFill>
                  <a:srgbClr val="1C0FCB"/>
                </a:solidFill>
              </a:rPr>
              <a:t>Build it: </a:t>
            </a:r>
            <a:r>
              <a:rPr lang="en-CA" sz="4000" b="1" dirty="0" smtClean="0">
                <a:solidFill>
                  <a:srgbClr val="C00000"/>
                </a:solidFill>
              </a:rPr>
              <a:t>Motivation / interests</a:t>
            </a:r>
            <a:endParaRPr lang="en-CA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114800"/>
          </a:xfrm>
        </p:spPr>
        <p:txBody>
          <a:bodyPr>
            <a:normAutofit/>
          </a:bodyPr>
          <a:lstStyle/>
          <a:p>
            <a:r>
              <a:rPr lang="en-CA" sz="2800" b="1" dirty="0" smtClean="0">
                <a:solidFill>
                  <a:srgbClr val="00B050"/>
                </a:solidFill>
              </a:rPr>
              <a:t>Check off your strongest interests</a:t>
            </a:r>
          </a:p>
          <a:p>
            <a:r>
              <a:rPr lang="en-CA" sz="2800" b="1" dirty="0" smtClean="0">
                <a:solidFill>
                  <a:srgbClr val="00B050"/>
                </a:solidFill>
              </a:rPr>
              <a:t>Find your “interest profile”:</a:t>
            </a:r>
          </a:p>
          <a:p>
            <a:pPr lvl="1"/>
            <a:r>
              <a:rPr lang="en-CA" b="1" dirty="0" smtClean="0"/>
              <a:t>Artistic: </a:t>
            </a:r>
            <a:r>
              <a:rPr lang="en-CA" dirty="0" smtClean="0"/>
              <a:t>focus on ideas and people</a:t>
            </a:r>
          </a:p>
          <a:p>
            <a:pPr lvl="1"/>
            <a:r>
              <a:rPr lang="en-CA" b="1" dirty="0" smtClean="0"/>
              <a:t>Enterprising: </a:t>
            </a:r>
            <a:r>
              <a:rPr lang="en-CA" dirty="0" smtClean="0"/>
              <a:t>focus on people and data</a:t>
            </a:r>
          </a:p>
          <a:p>
            <a:pPr lvl="1"/>
            <a:r>
              <a:rPr lang="en-CA" b="1" dirty="0" smtClean="0"/>
              <a:t>Investigative: </a:t>
            </a:r>
            <a:r>
              <a:rPr lang="en-CA" dirty="0" smtClean="0"/>
              <a:t>focus on ideas</a:t>
            </a:r>
          </a:p>
          <a:p>
            <a:pPr lvl="1"/>
            <a:r>
              <a:rPr lang="en-CA" b="1" dirty="0" smtClean="0"/>
              <a:t>Organizer: </a:t>
            </a:r>
            <a:r>
              <a:rPr lang="en-CA" dirty="0" smtClean="0"/>
              <a:t>focus on data and thinking</a:t>
            </a:r>
          </a:p>
          <a:p>
            <a:pPr lvl="1"/>
            <a:r>
              <a:rPr lang="en-CA" b="1" dirty="0" smtClean="0"/>
              <a:t>Realistic: </a:t>
            </a:r>
            <a:r>
              <a:rPr lang="en-CA" dirty="0" smtClean="0"/>
              <a:t>focus on things</a:t>
            </a:r>
          </a:p>
          <a:p>
            <a:pPr lvl="1"/>
            <a:r>
              <a:rPr lang="en-CA" b="1" dirty="0" smtClean="0"/>
              <a:t>Social: </a:t>
            </a:r>
            <a:r>
              <a:rPr lang="en-CA" dirty="0" smtClean="0"/>
              <a:t>focus on people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2600" y="5410200"/>
            <a:ext cx="647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>
                <a:hlinkClick r:id="rId2"/>
              </a:rPr>
              <a:t>https://</a:t>
            </a:r>
            <a:r>
              <a:rPr lang="en-CA" sz="2400" dirty="0" smtClean="0">
                <a:hlinkClick r:id="rId2"/>
              </a:rPr>
              <a:t>www.careerwise.mnscu.edu/iseek/static/</a:t>
            </a:r>
            <a:br>
              <a:rPr lang="en-CA" sz="2400" dirty="0" smtClean="0">
                <a:hlinkClick r:id="rId2"/>
              </a:rPr>
            </a:br>
            <a:r>
              <a:rPr lang="en-CA" sz="2400" dirty="0" smtClean="0">
                <a:hlinkClick r:id="rId2"/>
              </a:rPr>
              <a:t>MnCareers2010assessment.pdf</a:t>
            </a:r>
            <a:r>
              <a:rPr lang="en-CA" sz="2400" dirty="0" smtClean="0"/>
              <a:t>  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114840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solidFill>
                  <a:srgbClr val="1C0FCB"/>
                </a:solidFill>
              </a:rPr>
              <a:t>Build it: </a:t>
            </a:r>
            <a:r>
              <a:rPr lang="en-CA" sz="4000" b="1" dirty="0" smtClean="0">
                <a:solidFill>
                  <a:srgbClr val="C00000"/>
                </a:solidFill>
              </a:rPr>
              <a:t>Values</a:t>
            </a:r>
            <a:endParaRPr lang="en-CA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524000"/>
            <a:ext cx="3581400" cy="4525963"/>
          </a:xfrm>
        </p:spPr>
        <p:txBody>
          <a:bodyPr>
            <a:noAutofit/>
          </a:bodyPr>
          <a:lstStyle/>
          <a:p>
            <a:r>
              <a:rPr lang="en-CA" sz="3200" dirty="0" smtClean="0"/>
              <a:t>Abilities</a:t>
            </a:r>
          </a:p>
          <a:p>
            <a:r>
              <a:rPr lang="en-CA" sz="3200" dirty="0" smtClean="0"/>
              <a:t>Advancement</a:t>
            </a:r>
          </a:p>
          <a:p>
            <a:r>
              <a:rPr lang="en-CA" sz="3200" dirty="0" smtClean="0"/>
              <a:t>Aesthetics</a:t>
            </a:r>
          </a:p>
          <a:p>
            <a:r>
              <a:rPr lang="en-CA" sz="3200" dirty="0" smtClean="0"/>
              <a:t>Authority</a:t>
            </a:r>
          </a:p>
          <a:p>
            <a:r>
              <a:rPr lang="en-CA" sz="3200" dirty="0" smtClean="0"/>
              <a:t>Autonomy</a:t>
            </a:r>
          </a:p>
          <a:p>
            <a:r>
              <a:rPr lang="en-CA" sz="3200" dirty="0" smtClean="0"/>
              <a:t>Creativity</a:t>
            </a:r>
          </a:p>
          <a:p>
            <a:r>
              <a:rPr lang="en-CA" sz="3200" dirty="0" smtClean="0"/>
              <a:t>Economic reward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3733800" cy="4525963"/>
          </a:xfrm>
        </p:spPr>
        <p:txBody>
          <a:bodyPr>
            <a:noAutofit/>
          </a:bodyPr>
          <a:lstStyle/>
          <a:p>
            <a:r>
              <a:rPr lang="en-CA" sz="3200" dirty="0" smtClean="0"/>
              <a:t>Environment</a:t>
            </a:r>
          </a:p>
          <a:p>
            <a:r>
              <a:rPr lang="en-CA" sz="3200" dirty="0" smtClean="0"/>
              <a:t>Intellect</a:t>
            </a:r>
          </a:p>
          <a:p>
            <a:r>
              <a:rPr lang="en-CA" sz="3200" dirty="0" smtClean="0"/>
              <a:t>Prestige / status</a:t>
            </a:r>
          </a:p>
          <a:p>
            <a:r>
              <a:rPr lang="en-CA" sz="3200" dirty="0" smtClean="0"/>
              <a:t>Service</a:t>
            </a:r>
          </a:p>
          <a:p>
            <a:r>
              <a:rPr lang="en-CA" sz="3200" dirty="0" smtClean="0"/>
              <a:t>Social interaction</a:t>
            </a:r>
          </a:p>
          <a:p>
            <a:r>
              <a:rPr lang="en-CA" sz="3200" dirty="0" smtClean="0"/>
              <a:t>Risk taking</a:t>
            </a:r>
          </a:p>
          <a:p>
            <a:r>
              <a:rPr lang="en-CA" sz="3200" dirty="0" smtClean="0"/>
              <a:t>Variety 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237622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solidFill>
                  <a:srgbClr val="1C0FCB"/>
                </a:solidFill>
              </a:rPr>
              <a:t>Build it: </a:t>
            </a:r>
            <a:r>
              <a:rPr lang="en-CA" sz="4000" b="1" dirty="0" smtClean="0">
                <a:solidFill>
                  <a:srgbClr val="C00000"/>
                </a:solidFill>
              </a:rPr>
              <a:t>Skills</a:t>
            </a:r>
            <a:endParaRPr lang="en-CA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572000"/>
          </a:xfrm>
        </p:spPr>
        <p:txBody>
          <a:bodyPr>
            <a:normAutofit/>
          </a:bodyPr>
          <a:lstStyle/>
          <a:p>
            <a:r>
              <a:rPr lang="en-CA" dirty="0"/>
              <a:t>Employability Skills 2000+ (Conference Board)</a:t>
            </a:r>
            <a:r>
              <a:rPr lang="en-CA" sz="3600" dirty="0"/>
              <a:t/>
            </a:r>
            <a:br>
              <a:rPr lang="en-CA" sz="3600" dirty="0"/>
            </a:br>
            <a:r>
              <a:rPr lang="en-CA" sz="2400" dirty="0" smtClean="0">
                <a:hlinkClick r:id="rId2"/>
              </a:rPr>
              <a:t>http</a:t>
            </a:r>
            <a:r>
              <a:rPr lang="en-CA" sz="2400" dirty="0">
                <a:hlinkClick r:id="rId2"/>
              </a:rPr>
              <a:t>://</a:t>
            </a:r>
            <a:r>
              <a:rPr lang="en-CA" sz="2400" dirty="0" smtClean="0">
                <a:hlinkClick r:id="rId2"/>
              </a:rPr>
              <a:t>www.conferenceboard.ca/topics/education/</a:t>
            </a:r>
            <a:br>
              <a:rPr lang="en-CA" sz="2400" dirty="0" smtClean="0">
                <a:hlinkClick r:id="rId2"/>
              </a:rPr>
            </a:br>
            <a:r>
              <a:rPr lang="en-CA" sz="2400" dirty="0" smtClean="0">
                <a:hlinkClick r:id="rId2"/>
              </a:rPr>
              <a:t>learning-tools/employability-skills.aspx</a:t>
            </a:r>
            <a:r>
              <a:rPr lang="en-CA" sz="2400" dirty="0" smtClean="0"/>
              <a:t> </a:t>
            </a:r>
            <a:endParaRPr lang="en-CA" sz="2400" dirty="0"/>
          </a:p>
          <a:p>
            <a:r>
              <a:rPr lang="en-CA" dirty="0"/>
              <a:t>Library competencies</a:t>
            </a:r>
            <a:r>
              <a:rPr lang="en-CA" sz="3600" dirty="0"/>
              <a:t/>
            </a:r>
            <a:br>
              <a:rPr lang="en-CA" sz="3600" dirty="0"/>
            </a:br>
            <a:r>
              <a:rPr lang="en-CA" sz="2400" dirty="0">
                <a:hlinkClick r:id="rId3"/>
              </a:rPr>
              <a:t>http://www.ala.org/educationcareers/careers/</a:t>
            </a:r>
            <a:br>
              <a:rPr lang="en-CA" sz="2400" dirty="0">
                <a:hlinkClick r:id="rId3"/>
              </a:rPr>
            </a:br>
            <a:r>
              <a:rPr lang="en-CA" sz="2400" dirty="0" err="1">
                <a:hlinkClick r:id="rId3"/>
              </a:rPr>
              <a:t>corecomp</a:t>
            </a:r>
            <a:r>
              <a:rPr lang="en-CA" sz="2400" dirty="0">
                <a:hlinkClick r:id="rId3"/>
              </a:rPr>
              <a:t>/</a:t>
            </a:r>
            <a:r>
              <a:rPr lang="en-CA" sz="2400" dirty="0" err="1">
                <a:hlinkClick r:id="rId3"/>
              </a:rPr>
              <a:t>corecompspecial</a:t>
            </a:r>
            <a:r>
              <a:rPr lang="en-CA" sz="2400" dirty="0">
                <a:hlinkClick r:id="rId3"/>
              </a:rPr>
              <a:t>/</a:t>
            </a:r>
            <a:r>
              <a:rPr lang="en-CA" sz="2400" dirty="0" err="1">
                <a:hlinkClick r:id="rId3"/>
              </a:rPr>
              <a:t>knowledgecompetencies</a:t>
            </a:r>
            <a:r>
              <a:rPr lang="en-CA" sz="2400" dirty="0"/>
              <a:t> </a:t>
            </a:r>
          </a:p>
          <a:p>
            <a:endParaRPr lang="en-CA" sz="3000" b="1" dirty="0" smtClean="0">
              <a:solidFill>
                <a:srgbClr val="00B050"/>
              </a:solidFill>
            </a:endParaRPr>
          </a:p>
          <a:p>
            <a:r>
              <a:rPr lang="en-CA" sz="3000" b="1" dirty="0" smtClean="0">
                <a:solidFill>
                  <a:srgbClr val="00B050"/>
                </a:solidFill>
              </a:rPr>
              <a:t>Write a proof statement to go with each skill</a:t>
            </a:r>
          </a:p>
          <a:p>
            <a:r>
              <a:rPr lang="en-CA" sz="3000" b="1" dirty="0" smtClean="0">
                <a:solidFill>
                  <a:srgbClr val="00B050"/>
                </a:solidFill>
              </a:rPr>
              <a:t>For </a:t>
            </a:r>
            <a:r>
              <a:rPr lang="en-CA" sz="3000" b="1" dirty="0">
                <a:solidFill>
                  <a:srgbClr val="00B050"/>
                </a:solidFill>
              </a:rPr>
              <a:t>each </a:t>
            </a:r>
            <a:r>
              <a:rPr lang="en-CA" sz="3000" b="1" u="sng" dirty="0">
                <a:solidFill>
                  <a:srgbClr val="00B050"/>
                </a:solidFill>
              </a:rPr>
              <a:t>specialized</a:t>
            </a:r>
            <a:r>
              <a:rPr lang="en-CA" sz="3000" b="1" dirty="0">
                <a:solidFill>
                  <a:srgbClr val="00B050"/>
                </a:solidFill>
              </a:rPr>
              <a:t> </a:t>
            </a:r>
            <a:r>
              <a:rPr lang="en-CA" sz="3000" b="1" dirty="0" smtClean="0">
                <a:solidFill>
                  <a:srgbClr val="00B050"/>
                </a:solidFill>
              </a:rPr>
              <a:t>skill, create a </a:t>
            </a:r>
            <a:r>
              <a:rPr lang="en-CA" sz="3000" b="1" dirty="0" smtClean="0">
                <a:solidFill>
                  <a:srgbClr val="C00000"/>
                </a:solidFill>
              </a:rPr>
              <a:t>feature page</a:t>
            </a:r>
          </a:p>
          <a:p>
            <a:endParaRPr lang="en-CA" sz="3000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768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CA" sz="2800" b="1" dirty="0" smtClean="0">
                <a:solidFill>
                  <a:srgbClr val="1C0FCB"/>
                </a:solidFill>
              </a:rPr>
              <a:t>e.g. </a:t>
            </a:r>
            <a:r>
              <a:rPr lang="en-CA" sz="4000" b="1" dirty="0" smtClean="0">
                <a:solidFill>
                  <a:srgbClr val="C00000"/>
                </a:solidFill>
              </a:rPr>
              <a:t>Feature page</a:t>
            </a:r>
            <a:r>
              <a:rPr lang="en-CA" sz="3200" b="1" dirty="0" smtClean="0">
                <a:solidFill>
                  <a:srgbClr val="1C0FCB"/>
                </a:solidFill>
              </a:rPr>
              <a:t>: research skills</a:t>
            </a:r>
            <a:endParaRPr lang="en-CA" sz="3200" b="1" dirty="0">
              <a:solidFill>
                <a:srgbClr val="1C0FCB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04" y="1295400"/>
            <a:ext cx="2914141" cy="4523624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71195" y="667605"/>
            <a:ext cx="3270373" cy="452596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3821"/>
          <a:stretch/>
        </p:blipFill>
        <p:spPr bwMode="auto">
          <a:xfrm>
            <a:off x="3657600" y="2926080"/>
            <a:ext cx="3067050" cy="393192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043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19575" y="733425"/>
            <a:ext cx="4257675" cy="507682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1"/>
          </a:xfrm>
        </p:spPr>
        <p:txBody>
          <a:bodyPr>
            <a:normAutofit/>
          </a:bodyPr>
          <a:lstStyle/>
          <a:p>
            <a:r>
              <a:rPr lang="en-CA" sz="2800" b="1" dirty="0" smtClean="0">
                <a:solidFill>
                  <a:srgbClr val="1C0FCB"/>
                </a:solidFill>
              </a:rPr>
              <a:t>e.g. </a:t>
            </a:r>
            <a:r>
              <a:rPr lang="en-CA" sz="4000" b="1" dirty="0" smtClean="0">
                <a:solidFill>
                  <a:srgbClr val="C00000"/>
                </a:solidFill>
              </a:rPr>
              <a:t>Feature page</a:t>
            </a:r>
            <a:r>
              <a:rPr lang="en-CA" sz="3200" b="1" dirty="0" smtClean="0">
                <a:solidFill>
                  <a:srgbClr val="1C0FCB"/>
                </a:solidFill>
              </a:rPr>
              <a:t>: training skills</a:t>
            </a:r>
            <a:endParaRPr lang="en-CA" sz="3200" b="1" dirty="0">
              <a:solidFill>
                <a:srgbClr val="1C0FCB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657600"/>
            <a:ext cx="4038600" cy="301678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3754886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779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CA" sz="2800" b="1" dirty="0" smtClean="0">
                <a:solidFill>
                  <a:srgbClr val="1C0FCB"/>
                </a:solidFill>
              </a:rPr>
              <a:t>e.g. </a:t>
            </a:r>
            <a:r>
              <a:rPr lang="en-CA" sz="4000" b="1" dirty="0" smtClean="0">
                <a:solidFill>
                  <a:srgbClr val="C00000"/>
                </a:solidFill>
              </a:rPr>
              <a:t>Feature page</a:t>
            </a:r>
            <a:r>
              <a:rPr lang="en-CA" sz="3200" b="1" dirty="0" smtClean="0">
                <a:solidFill>
                  <a:srgbClr val="1C0FCB"/>
                </a:solidFill>
              </a:rPr>
              <a:t>: business skills</a:t>
            </a:r>
            <a:endParaRPr lang="en-CA" sz="3200" b="1" dirty="0">
              <a:solidFill>
                <a:srgbClr val="1C0FCB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86628"/>
            <a:ext cx="7091363" cy="370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94158"/>
            <a:ext cx="5053012" cy="406384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11819"/>
            <a:ext cx="2344740" cy="5622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605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solidFill>
                  <a:srgbClr val="1C0FCB"/>
                </a:solidFill>
              </a:rPr>
              <a:t>SKILLS</a:t>
            </a:r>
            <a:endParaRPr lang="en-CA" sz="3200" b="1" dirty="0">
              <a:solidFill>
                <a:srgbClr val="1C0FC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219200"/>
            <a:ext cx="4038600" cy="2819400"/>
          </a:xfrm>
        </p:spPr>
        <p:txBody>
          <a:bodyPr>
            <a:normAutofit/>
          </a:bodyPr>
          <a:lstStyle/>
          <a:p>
            <a:r>
              <a:rPr lang="en-CA" sz="3200" dirty="0" smtClean="0"/>
              <a:t>Fundamental skills</a:t>
            </a:r>
            <a:endParaRPr lang="en-CA" sz="3200" b="1" dirty="0" smtClean="0">
              <a:solidFill>
                <a:srgbClr val="1C0FCB"/>
              </a:solidFill>
            </a:endParaRPr>
          </a:p>
          <a:p>
            <a:pPr lvl="1"/>
            <a:r>
              <a:rPr lang="en-CA" dirty="0" smtClean="0"/>
              <a:t>Communicate</a:t>
            </a:r>
          </a:p>
          <a:p>
            <a:pPr lvl="1"/>
            <a:r>
              <a:rPr lang="en-CA" dirty="0" smtClean="0"/>
              <a:t>Manage information</a:t>
            </a:r>
          </a:p>
          <a:p>
            <a:pPr lvl="1"/>
            <a:r>
              <a:rPr lang="en-CA" dirty="0" smtClean="0"/>
              <a:t>Use numbers</a:t>
            </a:r>
          </a:p>
          <a:p>
            <a:pPr lvl="1"/>
            <a:r>
              <a:rPr lang="en-CA" dirty="0" smtClean="0"/>
              <a:t>Think and solve problems</a:t>
            </a:r>
          </a:p>
          <a:p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038600"/>
          </a:xfrm>
        </p:spPr>
        <p:txBody>
          <a:bodyPr/>
          <a:lstStyle/>
          <a:p>
            <a:r>
              <a:rPr lang="en-CA" sz="3200" dirty="0"/>
              <a:t>Personal management skills</a:t>
            </a:r>
          </a:p>
          <a:p>
            <a:pPr lvl="1"/>
            <a:r>
              <a:rPr lang="en-CA" dirty="0"/>
              <a:t>Demonstrate positive attitudes &amp; behaviours</a:t>
            </a:r>
          </a:p>
          <a:p>
            <a:pPr lvl="1"/>
            <a:r>
              <a:rPr lang="en-CA" dirty="0"/>
              <a:t>Be responsible</a:t>
            </a:r>
          </a:p>
          <a:p>
            <a:pPr lvl="1"/>
            <a:r>
              <a:rPr lang="en-CA" dirty="0"/>
              <a:t>Be adaptable</a:t>
            </a:r>
          </a:p>
          <a:p>
            <a:pPr lvl="1"/>
            <a:r>
              <a:rPr lang="en-CA" dirty="0"/>
              <a:t>Learn continuously</a:t>
            </a:r>
          </a:p>
          <a:p>
            <a:pPr lvl="1"/>
            <a:r>
              <a:rPr lang="en-CA" dirty="0"/>
              <a:t>Work safely</a:t>
            </a:r>
          </a:p>
          <a:p>
            <a:endParaRPr lang="en-CA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4191000"/>
            <a:ext cx="39624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200" dirty="0" smtClean="0"/>
              <a:t>Teamwork skills</a:t>
            </a:r>
            <a:endParaRPr lang="en-CA" sz="3200" b="1" dirty="0" smtClean="0">
              <a:solidFill>
                <a:srgbClr val="1C0FCB"/>
              </a:solidFill>
            </a:endParaRPr>
          </a:p>
          <a:p>
            <a:pPr lvl="1"/>
            <a:r>
              <a:rPr lang="en-CA" dirty="0" smtClean="0"/>
              <a:t>Work with others</a:t>
            </a:r>
          </a:p>
          <a:p>
            <a:pPr lvl="1"/>
            <a:r>
              <a:rPr lang="en-CA" dirty="0" smtClean="0"/>
              <a:t>Participate in projects and tasks</a:t>
            </a:r>
          </a:p>
        </p:txBody>
      </p:sp>
    </p:spTree>
    <p:extLst>
      <p:ext uri="{BB962C8B-B14F-4D97-AF65-F5344CB8AC3E}">
        <p14:creationId xmlns:p14="http://schemas.microsoft.com/office/powerpoint/2010/main" val="2180106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b="1" dirty="0" smtClean="0">
                <a:solidFill>
                  <a:srgbClr val="1C0FCB"/>
                </a:solidFill>
              </a:rPr>
              <a:t>e.g. </a:t>
            </a:r>
            <a:r>
              <a:rPr lang="en-CA" sz="4000" b="1" dirty="0" smtClean="0">
                <a:solidFill>
                  <a:srgbClr val="1C0FCB"/>
                </a:solidFill>
              </a:rPr>
              <a:t>SLA Competencies…</a:t>
            </a:r>
            <a:endParaRPr lang="en-CA" sz="3200" b="1" dirty="0">
              <a:solidFill>
                <a:srgbClr val="1C0FC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305800" cy="4953000"/>
          </a:xfrm>
        </p:spPr>
        <p:txBody>
          <a:bodyPr>
            <a:normAutofit fontScale="92500" lnSpcReduction="20000"/>
          </a:bodyPr>
          <a:lstStyle/>
          <a:p>
            <a:r>
              <a:rPr lang="en-CA" sz="3600" dirty="0" smtClean="0"/>
              <a:t>Core competencies:</a:t>
            </a:r>
          </a:p>
          <a:p>
            <a:pPr marL="457200" lvl="1" indent="0">
              <a:buNone/>
            </a:pPr>
            <a:r>
              <a:rPr lang="en-CA" sz="2200" dirty="0" smtClean="0"/>
              <a:t>Sharing best practices and experiences, professional </a:t>
            </a:r>
            <a:br>
              <a:rPr lang="en-CA" sz="2200" dirty="0" smtClean="0"/>
            </a:br>
            <a:r>
              <a:rPr lang="en-CA" sz="2200" dirty="0" smtClean="0"/>
              <a:t>excellence, ethics</a:t>
            </a:r>
          </a:p>
          <a:p>
            <a:r>
              <a:rPr lang="en-CA" sz="3600" dirty="0" smtClean="0"/>
              <a:t>Managing information organizations</a:t>
            </a:r>
          </a:p>
          <a:p>
            <a:r>
              <a:rPr lang="en-CA" sz="3600" dirty="0" smtClean="0"/>
              <a:t>Managing information resources</a:t>
            </a:r>
          </a:p>
          <a:p>
            <a:r>
              <a:rPr lang="en-CA" sz="3600" dirty="0" smtClean="0"/>
              <a:t>Managing information services</a:t>
            </a:r>
          </a:p>
          <a:p>
            <a:r>
              <a:rPr lang="en-CA" sz="3600" dirty="0" smtClean="0"/>
              <a:t>Applying information tools &amp; technologies</a:t>
            </a:r>
          </a:p>
          <a:p>
            <a:r>
              <a:rPr lang="en-CA" sz="3600" dirty="0" smtClean="0"/>
              <a:t>Personal competencies:</a:t>
            </a:r>
          </a:p>
          <a:p>
            <a:pPr marL="457200" lvl="1" indent="0">
              <a:buNone/>
            </a:pPr>
            <a:r>
              <a:rPr lang="en-CA" sz="2200" dirty="0" smtClean="0"/>
              <a:t>Opportunities,  big picture,  communication,  negotiation, partnerships,  values,  teams,  risks,  planning,  creative,  professional networking,  </a:t>
            </a:r>
            <a:r>
              <a:rPr lang="en-CA" sz="2200" b="1" dirty="0" smtClean="0"/>
              <a:t>“demonstrates personal career planning”</a:t>
            </a:r>
            <a:r>
              <a:rPr lang="en-CA" sz="2200" dirty="0" smtClean="0"/>
              <a:t>,</a:t>
            </a:r>
            <a:r>
              <a:rPr lang="en-CA" sz="2200" b="1" dirty="0" smtClean="0"/>
              <a:t>  </a:t>
            </a:r>
            <a:r>
              <a:rPr lang="en-CA" sz="2200" dirty="0" smtClean="0"/>
              <a:t>work-life balance,  flexibility,  celebrates achievements</a:t>
            </a:r>
          </a:p>
        </p:txBody>
      </p:sp>
    </p:spTree>
    <p:extLst>
      <p:ext uri="{BB962C8B-B14F-4D97-AF65-F5344CB8AC3E}">
        <p14:creationId xmlns:p14="http://schemas.microsoft.com/office/powerpoint/2010/main" val="855397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2700" b="1" dirty="0" smtClean="0">
                <a:solidFill>
                  <a:srgbClr val="1C0FCB"/>
                </a:solidFill>
              </a:rPr>
              <a:t>e.g. </a:t>
            </a:r>
            <a:r>
              <a:rPr lang="en-CA" sz="4000" b="1" dirty="0" smtClean="0">
                <a:solidFill>
                  <a:srgbClr val="1C0FCB"/>
                </a:solidFill>
              </a:rPr>
              <a:t>overlooked skills / accomplishments</a:t>
            </a:r>
            <a:endParaRPr lang="en-CA" sz="3200" b="1" dirty="0">
              <a:solidFill>
                <a:srgbClr val="1C0FC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848600" cy="4648200"/>
          </a:xfrm>
        </p:spPr>
        <p:txBody>
          <a:bodyPr>
            <a:normAutofit fontScale="85000" lnSpcReduction="20000"/>
          </a:bodyPr>
          <a:lstStyle/>
          <a:p>
            <a:r>
              <a:rPr lang="en-CA" sz="3600" dirty="0" smtClean="0"/>
              <a:t>All volunteering…</a:t>
            </a:r>
          </a:p>
          <a:p>
            <a:pPr marL="457200" lvl="1" indent="0">
              <a:buNone/>
            </a:pPr>
            <a:r>
              <a:rPr lang="en-CA" dirty="0" smtClean="0"/>
              <a:t>…demonstrates values, and use of skills</a:t>
            </a:r>
          </a:p>
          <a:p>
            <a:r>
              <a:rPr lang="en-CA" sz="3600" dirty="0" smtClean="0"/>
              <a:t>All creations…</a:t>
            </a:r>
          </a:p>
          <a:p>
            <a:pPr marL="457200" lvl="1" indent="0">
              <a:buNone/>
            </a:pPr>
            <a:r>
              <a:rPr lang="en-CA" dirty="0" smtClean="0"/>
              <a:t>…</a:t>
            </a:r>
            <a:r>
              <a:rPr lang="en-CA" dirty="0"/>
              <a:t>are tangible evidence of </a:t>
            </a:r>
            <a:r>
              <a:rPr lang="en-CA" dirty="0" smtClean="0"/>
              <a:t>personality and skills, whether balanced budgets, newsletter articles or knitting</a:t>
            </a:r>
          </a:p>
          <a:p>
            <a:r>
              <a:rPr lang="en-CA" sz="3600" dirty="0" smtClean="0"/>
              <a:t>All courses…</a:t>
            </a:r>
          </a:p>
          <a:p>
            <a:pPr marL="457200" lvl="1" indent="0">
              <a:buNone/>
            </a:pPr>
            <a:r>
              <a:rPr lang="en-CA" dirty="0" smtClean="0"/>
              <a:t>…have assignments and projects that are tangible evidence of comprehension</a:t>
            </a:r>
          </a:p>
          <a:p>
            <a:r>
              <a:rPr lang="en-CA" sz="3600" dirty="0" smtClean="0"/>
              <a:t>All </a:t>
            </a:r>
            <a:r>
              <a:rPr lang="en-CA" sz="3600" dirty="0"/>
              <a:t>parents…</a:t>
            </a:r>
          </a:p>
          <a:p>
            <a:pPr marL="457200" lvl="1" indent="0">
              <a:buNone/>
            </a:pPr>
            <a:r>
              <a:rPr lang="en-CA" dirty="0"/>
              <a:t>…have learned decision-making, negotiation, handling difficult </a:t>
            </a:r>
            <a:r>
              <a:rPr lang="en-CA" dirty="0" smtClean="0"/>
              <a:t>situations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66464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solidFill>
                  <a:srgbClr val="1C0FCB"/>
                </a:solidFill>
              </a:rPr>
              <a:t>What</a:t>
            </a:r>
            <a:endParaRPr lang="en-CA" sz="4000" b="1" dirty="0">
              <a:solidFill>
                <a:srgbClr val="1C0FC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543800" cy="4525963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A tool for </a:t>
            </a:r>
            <a:r>
              <a:rPr lang="en-CA" b="1" dirty="0" smtClean="0">
                <a:solidFill>
                  <a:srgbClr val="1C0FCB"/>
                </a:solidFill>
              </a:rPr>
              <a:t>students</a:t>
            </a:r>
            <a:r>
              <a:rPr lang="en-CA" dirty="0" smtClean="0"/>
              <a:t> to track and record their learning experiences, to identify transferrable skills and to use for job search –  </a:t>
            </a:r>
            <a:r>
              <a:rPr lang="en-CA" b="1" dirty="0" smtClean="0">
                <a:solidFill>
                  <a:srgbClr val="1C0FCB"/>
                </a:solidFill>
              </a:rPr>
              <a:t>Career Portfolio</a:t>
            </a:r>
          </a:p>
          <a:p>
            <a:r>
              <a:rPr lang="en-CA" dirty="0" smtClean="0"/>
              <a:t>Concrete proof of skills &amp; learning</a:t>
            </a:r>
          </a:p>
          <a:p>
            <a:r>
              <a:rPr lang="en-CA" dirty="0" smtClean="0"/>
              <a:t>An opportunity for creative self-expression </a:t>
            </a:r>
          </a:p>
          <a:p>
            <a:r>
              <a:rPr lang="en-CA" dirty="0" smtClean="0"/>
              <a:t>To use in job interviews</a:t>
            </a:r>
            <a:endParaRPr lang="en-CA" sz="2400" dirty="0" smtClean="0"/>
          </a:p>
          <a:p>
            <a:endParaRPr lang="en-CA" sz="2400" dirty="0" smtClean="0"/>
          </a:p>
          <a:p>
            <a:pPr marL="0" indent="0">
              <a:buNone/>
            </a:pPr>
            <a:r>
              <a:rPr lang="en-CA" dirty="0" smtClean="0"/>
              <a:t>And also</a:t>
            </a:r>
          </a:p>
          <a:p>
            <a:r>
              <a:rPr lang="en-CA" dirty="0" smtClean="0"/>
              <a:t>A tool for unifying </a:t>
            </a:r>
            <a:r>
              <a:rPr lang="en-CA" b="1" dirty="0" smtClean="0">
                <a:solidFill>
                  <a:srgbClr val="1C0FCB"/>
                </a:solidFill>
              </a:rPr>
              <a:t>contract </a:t>
            </a:r>
            <a:r>
              <a:rPr lang="en-CA" dirty="0" smtClean="0"/>
              <a:t>experience </a:t>
            </a:r>
          </a:p>
          <a:p>
            <a:r>
              <a:rPr lang="en-CA" dirty="0" smtClean="0"/>
              <a:t>A tool for realigning experience &amp; skills before </a:t>
            </a:r>
            <a:r>
              <a:rPr lang="en-CA" b="1" dirty="0" smtClean="0">
                <a:solidFill>
                  <a:srgbClr val="1C0FCB"/>
                </a:solidFill>
              </a:rPr>
              <a:t>career change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4377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Your turn…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Find out just ONE skill that </a:t>
            </a:r>
            <a:r>
              <a:rPr lang="en-CA" sz="2800" b="1" dirty="0" smtClean="0">
                <a:solidFill>
                  <a:srgbClr val="1C0FCB"/>
                </a:solidFill>
              </a:rPr>
              <a:t>your neighbour </a:t>
            </a:r>
            <a:r>
              <a:rPr lang="en-CA" dirty="0" smtClean="0"/>
              <a:t>has, that you don’t have</a:t>
            </a:r>
          </a:p>
          <a:p>
            <a:pPr lvl="1"/>
            <a:r>
              <a:rPr lang="en-CA" dirty="0" smtClean="0"/>
              <a:t>“that’s easy” doesn’t mean “that’s not skillful” </a:t>
            </a:r>
          </a:p>
          <a:p>
            <a:pPr marL="857250" lvl="2" indent="0">
              <a:buNone/>
            </a:pPr>
            <a:r>
              <a:rPr lang="en-CA" dirty="0" smtClean="0"/>
              <a:t>(not everyone can knit, or speak in public, or write fiction, or plan a wedding)</a:t>
            </a:r>
          </a:p>
          <a:p>
            <a:r>
              <a:rPr lang="en-CA" dirty="0" smtClean="0"/>
              <a:t>Think of one NEW skill (or knowledge) </a:t>
            </a:r>
          </a:p>
          <a:p>
            <a:pPr lvl="1"/>
            <a:r>
              <a:rPr lang="en-CA" dirty="0" smtClean="0"/>
              <a:t>that will help </a:t>
            </a:r>
            <a:r>
              <a:rPr lang="en-CA" b="1" dirty="0" smtClean="0">
                <a:solidFill>
                  <a:srgbClr val="1C0FCB"/>
                </a:solidFill>
              </a:rPr>
              <a:t>you</a:t>
            </a:r>
            <a:r>
              <a:rPr lang="en-CA" dirty="0" smtClean="0"/>
              <a:t> in your current job, or a future job, or towards a long-term goal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8515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solidFill>
                  <a:srgbClr val="1C0FCB"/>
                </a:solidFill>
              </a:rPr>
              <a:t>Use your portfolio…</a:t>
            </a:r>
            <a:endParaRPr lang="en-CA" sz="3200" b="1" dirty="0">
              <a:solidFill>
                <a:srgbClr val="1C0FC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924800" cy="4648200"/>
          </a:xfrm>
        </p:spPr>
        <p:txBody>
          <a:bodyPr>
            <a:normAutofit fontScale="92500"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CA" dirty="0" smtClean="0"/>
              <a:t>As a “database” of </a:t>
            </a:r>
            <a:r>
              <a:rPr lang="en-CA" u="sng" dirty="0" smtClean="0"/>
              <a:t>all</a:t>
            </a:r>
            <a:r>
              <a:rPr lang="en-CA" dirty="0" smtClean="0"/>
              <a:t> your experience – not just work-related</a:t>
            </a:r>
            <a:endParaRPr lang="en-CA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CA" dirty="0" smtClean="0"/>
              <a:t>As a “showcase” of </a:t>
            </a:r>
            <a:r>
              <a:rPr lang="en-CA" u="sng" dirty="0" smtClean="0"/>
              <a:t>relevant</a:t>
            </a:r>
            <a:r>
              <a:rPr lang="en-CA" dirty="0" smtClean="0"/>
              <a:t> experience</a:t>
            </a:r>
          </a:p>
          <a:p>
            <a:pPr lvl="1"/>
            <a:r>
              <a:rPr lang="en-CA" dirty="0" smtClean="0"/>
              <a:t>To identify your talents</a:t>
            </a:r>
          </a:p>
          <a:p>
            <a:pPr lvl="1"/>
            <a:r>
              <a:rPr lang="en-CA" dirty="0" smtClean="0"/>
              <a:t>To plan a career change</a:t>
            </a:r>
          </a:p>
          <a:p>
            <a:pPr lvl="1"/>
            <a:r>
              <a:rPr lang="en-CA" dirty="0" smtClean="0"/>
              <a:t>To figure out why you’re bored in your current job</a:t>
            </a:r>
          </a:p>
          <a:p>
            <a:pPr lvl="1"/>
            <a:r>
              <a:rPr lang="en-CA" dirty="0" smtClean="0"/>
              <a:t>To describe projects you’d like to work on</a:t>
            </a:r>
          </a:p>
          <a:p>
            <a:pPr lvl="1"/>
            <a:r>
              <a:rPr lang="en-CA" dirty="0" smtClean="0"/>
              <a:t>To explain a disjointed work history</a:t>
            </a:r>
          </a:p>
          <a:p>
            <a:pPr lvl="1"/>
            <a:r>
              <a:rPr lang="en-CA" dirty="0" smtClean="0"/>
              <a:t>To write a functional résumé</a:t>
            </a:r>
          </a:p>
          <a:p>
            <a:pPr lvl="1"/>
            <a:r>
              <a:rPr lang="en-CA" dirty="0" smtClean="0"/>
              <a:t>To plan for a very different future workplace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7495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3962400" cy="514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66800"/>
            <a:ext cx="3988003" cy="513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814" y="1691387"/>
            <a:ext cx="3972186" cy="513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35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solidFill>
                  <a:srgbClr val="1C0FCB"/>
                </a:solidFill>
              </a:rPr>
              <a:t>Use your portfolio…</a:t>
            </a:r>
            <a:endParaRPr lang="en-CA" sz="3200" b="1" dirty="0">
              <a:solidFill>
                <a:srgbClr val="1C0FC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9248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sz="3600" dirty="0"/>
              <a:t>a</a:t>
            </a:r>
            <a:r>
              <a:rPr lang="en-CA" sz="3600" dirty="0" smtClean="0"/>
              <a:t>nd to answer these questions…</a:t>
            </a:r>
            <a:endParaRPr lang="en-CA" sz="900" b="1" dirty="0" smtClean="0">
              <a:solidFill>
                <a:srgbClr val="1C0FCB"/>
              </a:solidFill>
            </a:endParaRPr>
          </a:p>
          <a:p>
            <a:pPr lvl="1"/>
            <a:endParaRPr lang="en-CA" sz="900" dirty="0" smtClean="0"/>
          </a:p>
          <a:p>
            <a:pPr lvl="1"/>
            <a:r>
              <a:rPr lang="en-CA" dirty="0" smtClean="0"/>
              <a:t>What do I want to do / learn next?</a:t>
            </a:r>
          </a:p>
          <a:p>
            <a:pPr lvl="1"/>
            <a:r>
              <a:rPr lang="en-CA" dirty="0" smtClean="0"/>
              <a:t>Why should we keep / promote you?</a:t>
            </a:r>
          </a:p>
          <a:p>
            <a:pPr lvl="1"/>
            <a:r>
              <a:rPr lang="en-CA" dirty="0" smtClean="0"/>
              <a:t>Tell me about yourself?</a:t>
            </a:r>
          </a:p>
          <a:p>
            <a:pPr lvl="1"/>
            <a:r>
              <a:rPr lang="en-CA" dirty="0" smtClean="0"/>
              <a:t>How are you qualified for this job?</a:t>
            </a:r>
          </a:p>
          <a:p>
            <a:pPr lvl="1"/>
            <a:r>
              <a:rPr lang="en-CA" dirty="0" smtClean="0"/>
              <a:t>Why should we grant you credit for your prior learning experience?</a:t>
            </a:r>
          </a:p>
          <a:p>
            <a:pPr lvl="1"/>
            <a:r>
              <a:rPr lang="en-CA" dirty="0" smtClean="0"/>
              <a:t>Why do you deserve this scholarship / award?</a:t>
            </a:r>
          </a:p>
          <a:p>
            <a:pPr lvl="1"/>
            <a:r>
              <a:rPr lang="en-CA" dirty="0" smtClean="0"/>
              <a:t>Why should we give you a business grant / loan?</a:t>
            </a:r>
          </a:p>
          <a:p>
            <a:pPr lvl="1"/>
            <a:r>
              <a:rPr lang="en-CA" dirty="0" smtClean="0"/>
              <a:t>Why should we contract you to deliver these services?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9706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solidFill>
                  <a:srgbClr val="1C0FCB"/>
                </a:solidFill>
              </a:rPr>
              <a:t>In the short term</a:t>
            </a:r>
            <a:endParaRPr lang="en-CA" sz="3200" b="1" dirty="0">
              <a:solidFill>
                <a:srgbClr val="1C0FC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7543800" cy="4525963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Only you can</a:t>
            </a:r>
          </a:p>
          <a:p>
            <a:pPr lvl="1"/>
            <a:r>
              <a:rPr lang="en-CA" dirty="0" smtClean="0"/>
              <a:t>Document your skills and strengths</a:t>
            </a:r>
          </a:p>
          <a:p>
            <a:pPr lvl="1"/>
            <a:r>
              <a:rPr lang="en-CA" dirty="0" smtClean="0"/>
              <a:t>Add to your skills and knowledge</a:t>
            </a:r>
          </a:p>
          <a:p>
            <a:pPr lvl="1"/>
            <a:r>
              <a:rPr lang="en-CA" dirty="0" smtClean="0"/>
              <a:t>Market yourself effectively</a:t>
            </a:r>
          </a:p>
          <a:p>
            <a:pPr lvl="7"/>
            <a:endParaRPr lang="en-CA" dirty="0" smtClean="0"/>
          </a:p>
          <a:p>
            <a:r>
              <a:rPr lang="en-CA" dirty="0"/>
              <a:t>As you work on your portfolio, you’ll get to know yourself very </a:t>
            </a:r>
            <a:r>
              <a:rPr lang="en-CA" dirty="0" smtClean="0"/>
              <a:t>well</a:t>
            </a:r>
          </a:p>
          <a:p>
            <a:pPr lvl="5"/>
            <a:endParaRPr lang="en-CA" dirty="0"/>
          </a:p>
          <a:p>
            <a:r>
              <a:rPr lang="en-CA" dirty="0" smtClean="0"/>
              <a:t>Feed your portfolio regularly</a:t>
            </a:r>
          </a:p>
          <a:p>
            <a:pPr lvl="1"/>
            <a:r>
              <a:rPr lang="en-CA" dirty="0" smtClean="0"/>
              <a:t>Pat yourself on the back each time</a:t>
            </a:r>
          </a:p>
          <a:p>
            <a:pPr lvl="1"/>
            <a:r>
              <a:rPr lang="en-CA" dirty="0" smtClean="0"/>
              <a:t>Browse through occasionally </a:t>
            </a:r>
            <a:br>
              <a:rPr lang="en-CA" dirty="0" smtClean="0"/>
            </a:br>
            <a:r>
              <a:rPr lang="en-CA" dirty="0" smtClean="0"/>
              <a:t>				…it’s very reaffirming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5404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solidFill>
                  <a:srgbClr val="1C0FCB"/>
                </a:solidFill>
              </a:rPr>
              <a:t>In the long term</a:t>
            </a:r>
            <a:endParaRPr lang="en-CA" sz="3200" b="1" dirty="0">
              <a:solidFill>
                <a:srgbClr val="1C0FC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828800"/>
            <a:ext cx="52578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A résumé outlines your past</a:t>
            </a:r>
            <a:br>
              <a:rPr lang="en-CA" dirty="0" smtClean="0"/>
            </a:br>
            <a:endParaRPr lang="en-CA" dirty="0" smtClean="0"/>
          </a:p>
          <a:p>
            <a:r>
              <a:rPr lang="en-CA" dirty="0" smtClean="0"/>
              <a:t>A portfolio is a roadmap </a:t>
            </a:r>
            <a:br>
              <a:rPr lang="en-CA" dirty="0" smtClean="0"/>
            </a:br>
            <a:r>
              <a:rPr lang="en-CA" dirty="0" smtClean="0"/>
              <a:t>to your future</a:t>
            </a: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57600"/>
            <a:ext cx="30384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528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https://www.careerwise.mnscu.edu/iseek/static/MnCareers2010assessment.pdf</a:t>
            </a:r>
            <a:r>
              <a:rPr lang="en-CA" dirty="0"/>
              <a:t>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353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solidFill>
                  <a:srgbClr val="1C0FCB"/>
                </a:solidFill>
              </a:rPr>
              <a:t>Why</a:t>
            </a:r>
            <a:endParaRPr lang="en-CA" sz="4000" b="1" dirty="0">
              <a:solidFill>
                <a:srgbClr val="1C0FC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7467600" cy="4525963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To use in job </a:t>
            </a:r>
            <a:r>
              <a:rPr lang="en-CA" b="1" dirty="0" smtClean="0">
                <a:solidFill>
                  <a:srgbClr val="1C0FCB"/>
                </a:solidFill>
              </a:rPr>
              <a:t>interviews</a:t>
            </a:r>
            <a:endParaRPr lang="en-CA" sz="1900" b="1" dirty="0" smtClean="0">
              <a:solidFill>
                <a:srgbClr val="1C0FCB"/>
              </a:solidFill>
            </a:endParaRPr>
          </a:p>
          <a:p>
            <a:pPr marL="0" indent="0">
              <a:buNone/>
            </a:pPr>
            <a:endParaRPr lang="en-CA" sz="1900" dirty="0" smtClean="0"/>
          </a:p>
          <a:p>
            <a:pPr marL="0" indent="0">
              <a:buNone/>
            </a:pPr>
            <a:r>
              <a:rPr lang="en-CA" dirty="0" smtClean="0"/>
              <a:t>And also</a:t>
            </a:r>
          </a:p>
          <a:p>
            <a:r>
              <a:rPr lang="en-CA" dirty="0" smtClean="0"/>
              <a:t>For career development – to identify </a:t>
            </a:r>
            <a:br>
              <a:rPr lang="en-CA" dirty="0" smtClean="0"/>
            </a:br>
            <a:r>
              <a:rPr lang="en-CA" b="1" dirty="0" smtClean="0">
                <a:solidFill>
                  <a:srgbClr val="1C0FCB"/>
                </a:solidFill>
              </a:rPr>
              <a:t>new skills </a:t>
            </a:r>
            <a:r>
              <a:rPr lang="en-CA" dirty="0" smtClean="0"/>
              <a:t>required</a:t>
            </a:r>
          </a:p>
          <a:p>
            <a:r>
              <a:rPr lang="en-CA" dirty="0" smtClean="0"/>
              <a:t>In career planning &amp; change – to identify </a:t>
            </a:r>
            <a:r>
              <a:rPr lang="en-CA" b="1" dirty="0" smtClean="0">
                <a:solidFill>
                  <a:srgbClr val="1C0FCB"/>
                </a:solidFill>
              </a:rPr>
              <a:t>transferrable skills</a:t>
            </a:r>
          </a:p>
          <a:p>
            <a:r>
              <a:rPr lang="en-CA" dirty="0" smtClean="0"/>
              <a:t>A </a:t>
            </a:r>
            <a:r>
              <a:rPr lang="en-CA" b="1" dirty="0" smtClean="0">
                <a:solidFill>
                  <a:srgbClr val="1C0FCB"/>
                </a:solidFill>
              </a:rPr>
              <a:t>promotional</a:t>
            </a:r>
            <a:r>
              <a:rPr lang="en-CA" dirty="0" smtClean="0"/>
              <a:t> tool in performance appraisal</a:t>
            </a:r>
          </a:p>
          <a:p>
            <a:r>
              <a:rPr lang="en-CA" dirty="0" smtClean="0"/>
              <a:t>A </a:t>
            </a:r>
            <a:r>
              <a:rPr lang="en-CA" b="1" dirty="0" smtClean="0">
                <a:solidFill>
                  <a:srgbClr val="1C0FCB"/>
                </a:solidFill>
              </a:rPr>
              <a:t>prior learning assessment </a:t>
            </a:r>
            <a:r>
              <a:rPr lang="en-CA" dirty="0" smtClean="0"/>
              <a:t>tool, as part of a certification process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61562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solidFill>
                  <a:srgbClr val="1C0FCB"/>
                </a:solidFill>
              </a:rPr>
              <a:t>So, a portfolio is . . . </a:t>
            </a:r>
            <a:endParaRPr lang="en-CA" sz="4000" b="1" dirty="0">
              <a:solidFill>
                <a:srgbClr val="1C0FC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95400"/>
            <a:ext cx="62484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A collection of samples</a:t>
            </a:r>
          </a:p>
          <a:p>
            <a:pPr lvl="1"/>
            <a:r>
              <a:rPr lang="en-CA" dirty="0"/>
              <a:t>d</a:t>
            </a:r>
            <a:r>
              <a:rPr lang="en-CA" dirty="0" smtClean="0"/>
              <a:t>emonstrating your skills</a:t>
            </a:r>
          </a:p>
          <a:p>
            <a:r>
              <a:rPr lang="en-CA" dirty="0" smtClean="0"/>
              <a:t>A collection of documents</a:t>
            </a:r>
          </a:p>
          <a:p>
            <a:pPr lvl="1"/>
            <a:r>
              <a:rPr lang="en-CA" dirty="0"/>
              <a:t>s</a:t>
            </a:r>
            <a:r>
              <a:rPr lang="en-CA" dirty="0" smtClean="0"/>
              <a:t>howcasing your accomplishments</a:t>
            </a:r>
          </a:p>
          <a:p>
            <a:r>
              <a:rPr lang="en-CA" dirty="0" smtClean="0"/>
              <a:t>A support package</a:t>
            </a:r>
          </a:p>
          <a:p>
            <a:pPr lvl="1"/>
            <a:r>
              <a:rPr lang="en-CA" dirty="0" smtClean="0"/>
              <a:t>A résumé </a:t>
            </a:r>
            <a:r>
              <a:rPr lang="en-CA" i="1" dirty="0" smtClean="0"/>
              <a:t>tells</a:t>
            </a:r>
            <a:r>
              <a:rPr lang="en-CA" dirty="0" smtClean="0"/>
              <a:t>, a portfolio </a:t>
            </a:r>
            <a:r>
              <a:rPr lang="en-CA" i="1" dirty="0" smtClean="0"/>
              <a:t>shows</a:t>
            </a:r>
          </a:p>
          <a:p>
            <a:r>
              <a:rPr lang="en-CA" dirty="0" smtClean="0"/>
              <a:t>A self-development tool</a:t>
            </a:r>
          </a:p>
          <a:p>
            <a:r>
              <a:rPr lang="en-CA" dirty="0" smtClean="0"/>
              <a:t>A self-marketing tool</a:t>
            </a:r>
          </a:p>
        </p:txBody>
      </p:sp>
    </p:spTree>
    <p:extLst>
      <p:ext uri="{BB962C8B-B14F-4D97-AF65-F5344CB8AC3E}">
        <p14:creationId xmlns:p14="http://schemas.microsoft.com/office/powerpoint/2010/main" val="1747386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solidFill>
                  <a:srgbClr val="1C0FCB"/>
                </a:solidFill>
              </a:rPr>
              <a:t>A professional portfolio becomes . . . </a:t>
            </a:r>
            <a:endParaRPr lang="en-CA" sz="4000" b="1" dirty="0">
              <a:solidFill>
                <a:srgbClr val="1C0FC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391400" cy="4495800"/>
          </a:xfrm>
        </p:spPr>
        <p:txBody>
          <a:bodyPr>
            <a:normAutofit fontScale="92500" lnSpcReduction="10000"/>
          </a:bodyPr>
          <a:lstStyle/>
          <a:p>
            <a:r>
              <a:rPr lang="en-CA" sz="3000" b="1" dirty="0" smtClean="0">
                <a:solidFill>
                  <a:srgbClr val="1C0FCB"/>
                </a:solidFill>
              </a:rPr>
              <a:t>A visual showcase: </a:t>
            </a:r>
            <a:r>
              <a:rPr lang="en-CA" sz="2600" dirty="0" smtClean="0"/>
              <a:t>a collection of documents, artifacts, images or materials</a:t>
            </a:r>
          </a:p>
          <a:p>
            <a:r>
              <a:rPr lang="en-CA" sz="3000" b="1" dirty="0" smtClean="0">
                <a:solidFill>
                  <a:srgbClr val="1C0FCB"/>
                </a:solidFill>
              </a:rPr>
              <a:t>A career showcase: </a:t>
            </a:r>
            <a:r>
              <a:rPr lang="en-CA" sz="2600" dirty="0" smtClean="0"/>
              <a:t>a concrete reflection of who you are, who you hope to become, and what you hope to achieve in your career</a:t>
            </a:r>
          </a:p>
          <a:p>
            <a:r>
              <a:rPr lang="en-CA" sz="3000" b="1" dirty="0" smtClean="0">
                <a:solidFill>
                  <a:srgbClr val="1C0FCB"/>
                </a:solidFill>
              </a:rPr>
              <a:t>An archive: </a:t>
            </a:r>
            <a:r>
              <a:rPr lang="en-CA" sz="2600" dirty="0" smtClean="0"/>
              <a:t>documentary evidence of your work and learning history; of your skills, interests and abilities; and feedback from others</a:t>
            </a:r>
          </a:p>
          <a:p>
            <a:r>
              <a:rPr lang="en-CA" sz="3000" b="1" dirty="0" smtClean="0">
                <a:solidFill>
                  <a:srgbClr val="1C0FCB"/>
                </a:solidFill>
              </a:rPr>
              <a:t>A process: </a:t>
            </a:r>
            <a:r>
              <a:rPr lang="en-CA" sz="2600" dirty="0" smtClean="0"/>
              <a:t>identify and reflect on what motivates and satisfies you – your interests, skills, values, needs and goals.</a:t>
            </a:r>
          </a:p>
        </p:txBody>
      </p:sp>
    </p:spTree>
    <p:extLst>
      <p:ext uri="{BB962C8B-B14F-4D97-AF65-F5344CB8AC3E}">
        <p14:creationId xmlns:p14="http://schemas.microsoft.com/office/powerpoint/2010/main" val="2305527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solidFill>
                  <a:srgbClr val="1C0FCB"/>
                </a:solidFill>
              </a:rPr>
              <a:t>What might be in the portfolio?</a:t>
            </a:r>
            <a:endParaRPr lang="en-CA" sz="4000" b="1" dirty="0">
              <a:solidFill>
                <a:srgbClr val="1C0FC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848600" cy="4724400"/>
          </a:xfrm>
        </p:spPr>
        <p:txBody>
          <a:bodyPr>
            <a:normAutofit fontScale="92500" lnSpcReduction="20000"/>
          </a:bodyPr>
          <a:lstStyle/>
          <a:p>
            <a:r>
              <a:rPr lang="en-CA" sz="2800" dirty="0" smtClean="0"/>
              <a:t>Skills inventory</a:t>
            </a:r>
          </a:p>
          <a:p>
            <a:r>
              <a:rPr lang="en-CA" sz="2800" dirty="0" smtClean="0"/>
              <a:t>Transcripts for academic qualifications</a:t>
            </a:r>
          </a:p>
          <a:p>
            <a:r>
              <a:rPr lang="en-CA" sz="2800" dirty="0" smtClean="0"/>
              <a:t>Certificates for technical skills </a:t>
            </a:r>
            <a:br>
              <a:rPr lang="en-CA" sz="2800" dirty="0" smtClean="0"/>
            </a:br>
            <a:r>
              <a:rPr lang="en-CA" sz="2800" dirty="0" smtClean="0"/>
              <a:t>                              (e.g. computers, languages)</a:t>
            </a:r>
          </a:p>
          <a:p>
            <a:r>
              <a:rPr lang="en-CA" sz="2800" dirty="0" smtClean="0"/>
              <a:t>Samples of creative skills</a:t>
            </a:r>
          </a:p>
          <a:p>
            <a:r>
              <a:rPr lang="en-CA" sz="2800" dirty="0" smtClean="0"/>
              <a:t>Testimonials from community and volunteer work</a:t>
            </a:r>
          </a:p>
          <a:p>
            <a:r>
              <a:rPr lang="en-CA" sz="2800" dirty="0" smtClean="0"/>
              <a:t>Job descriptions</a:t>
            </a:r>
          </a:p>
          <a:p>
            <a:r>
              <a:rPr lang="en-CA" sz="2800" dirty="0" smtClean="0"/>
              <a:t>Lists of accomplishments</a:t>
            </a:r>
          </a:p>
          <a:p>
            <a:r>
              <a:rPr lang="en-CA" sz="2800" dirty="0" smtClean="0"/>
              <a:t>Awards and honours</a:t>
            </a:r>
          </a:p>
          <a:p>
            <a:r>
              <a:rPr lang="en-CA" sz="2800" dirty="0" smtClean="0"/>
              <a:t>Photographs of success</a:t>
            </a:r>
          </a:p>
          <a:p>
            <a:r>
              <a:rPr lang="en-CA" sz="2800" dirty="0" smtClean="0"/>
              <a:t>Published works, conference papers, journal articles</a:t>
            </a:r>
          </a:p>
          <a:p>
            <a:r>
              <a:rPr lang="en-CA" sz="2800" dirty="0" smtClean="0"/>
              <a:t>Professional development activities, associations</a:t>
            </a:r>
          </a:p>
        </p:txBody>
      </p:sp>
    </p:spTree>
    <p:extLst>
      <p:ext uri="{BB962C8B-B14F-4D97-AF65-F5344CB8AC3E}">
        <p14:creationId xmlns:p14="http://schemas.microsoft.com/office/powerpoint/2010/main" val="3072758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solidFill>
                  <a:srgbClr val="1C0FCB"/>
                </a:solidFill>
              </a:rPr>
              <a:t>What does it look like?</a:t>
            </a:r>
            <a:endParaRPr lang="en-CA" sz="4000" b="1" dirty="0">
              <a:solidFill>
                <a:srgbClr val="1C0FC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848600" cy="4724400"/>
          </a:xfrm>
        </p:spPr>
        <p:txBody>
          <a:bodyPr>
            <a:normAutofit/>
          </a:bodyPr>
          <a:lstStyle/>
          <a:p>
            <a:r>
              <a:rPr lang="en-CA" sz="2800" dirty="0" smtClean="0"/>
              <a:t>A scrapbook			}</a:t>
            </a:r>
          </a:p>
          <a:p>
            <a:r>
              <a:rPr lang="en-CA" sz="2800" dirty="0" smtClean="0"/>
              <a:t>A binder				}  reactive</a:t>
            </a:r>
          </a:p>
          <a:p>
            <a:r>
              <a:rPr lang="en-CA" sz="2800" dirty="0" smtClean="0"/>
              <a:t>A file box or cabinet		}</a:t>
            </a:r>
          </a:p>
          <a:p>
            <a:r>
              <a:rPr lang="en-CA" sz="2800" dirty="0" smtClean="0"/>
              <a:t>A website			}</a:t>
            </a:r>
          </a:p>
          <a:p>
            <a:r>
              <a:rPr lang="en-CA" sz="2800" dirty="0" smtClean="0"/>
              <a:t>A brochure		}  promotional</a:t>
            </a:r>
          </a:p>
          <a:p>
            <a:r>
              <a:rPr lang="en-CA" sz="2800" dirty="0" smtClean="0"/>
              <a:t>A business plan		}</a:t>
            </a:r>
          </a:p>
          <a:p>
            <a:r>
              <a:rPr lang="en-CA" sz="2800" dirty="0" smtClean="0"/>
              <a:t>A project proposal		}</a:t>
            </a:r>
          </a:p>
          <a:p>
            <a:r>
              <a:rPr lang="en-CA" sz="2800" dirty="0" smtClean="0"/>
              <a:t>A functional résumé		}   targetted</a:t>
            </a:r>
          </a:p>
          <a:p>
            <a:r>
              <a:rPr lang="en-CA" sz="2800" dirty="0" smtClean="0"/>
              <a:t>A business pitch			}</a:t>
            </a:r>
          </a:p>
        </p:txBody>
      </p:sp>
    </p:spTree>
    <p:extLst>
      <p:ext uri="{BB962C8B-B14F-4D97-AF65-F5344CB8AC3E}">
        <p14:creationId xmlns:p14="http://schemas.microsoft.com/office/powerpoint/2010/main" val="63020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solidFill>
                  <a:srgbClr val="1C0FCB"/>
                </a:solidFill>
              </a:rPr>
              <a:t>Build your portfolio</a:t>
            </a:r>
            <a:endParaRPr lang="en-CA" sz="4000" b="1" dirty="0">
              <a:solidFill>
                <a:srgbClr val="1C0FCB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848600" cy="4724400"/>
          </a:xfrm>
        </p:spPr>
        <p:txBody>
          <a:bodyPr>
            <a:normAutofit/>
          </a:bodyPr>
          <a:lstStyle/>
          <a:p>
            <a:r>
              <a:rPr lang="en-CA" sz="2800" dirty="0" smtClean="0"/>
              <a:t>Personality	}</a:t>
            </a:r>
          </a:p>
          <a:p>
            <a:r>
              <a:rPr lang="en-CA" sz="2800" dirty="0" smtClean="0"/>
              <a:t>Strengths		}</a:t>
            </a:r>
          </a:p>
          <a:p>
            <a:pPr marL="457200" lvl="1" indent="0">
              <a:buNone/>
            </a:pPr>
            <a:r>
              <a:rPr lang="en-CA" sz="2400" dirty="0" smtClean="0"/>
              <a:t>(with a buddy)	} </a:t>
            </a:r>
          </a:p>
          <a:p>
            <a:pPr lvl="4"/>
            <a:endParaRPr lang="en-CA" sz="1600" dirty="0" smtClean="0"/>
          </a:p>
          <a:p>
            <a:r>
              <a:rPr lang="en-CA" sz="2800" dirty="0" smtClean="0"/>
              <a:t>Motivation / interests	}</a:t>
            </a:r>
            <a:endParaRPr lang="en-CA" sz="2800" dirty="0"/>
          </a:p>
          <a:p>
            <a:r>
              <a:rPr lang="en-CA" sz="2800" dirty="0" smtClean="0"/>
              <a:t>Values</a:t>
            </a:r>
            <a:endParaRPr lang="en-CA" sz="2800" dirty="0"/>
          </a:p>
          <a:p>
            <a:pPr lvl="4"/>
            <a:endParaRPr lang="en-CA" sz="1600" dirty="0" smtClean="0"/>
          </a:p>
          <a:p>
            <a:r>
              <a:rPr lang="en-CA" sz="2800" dirty="0" smtClean="0"/>
              <a:t>Skills 	       }</a:t>
            </a:r>
          </a:p>
          <a:p>
            <a:pPr marL="457200" lvl="1" indent="0">
              <a:buNone/>
            </a:pPr>
            <a:r>
              <a:rPr lang="en-CA" sz="2400" dirty="0" smtClean="0"/>
              <a:t>(with a buddy)  </a:t>
            </a:r>
            <a:r>
              <a:rPr lang="en-CA" sz="2800" dirty="0" smtClean="0"/>
              <a:t>}</a:t>
            </a:r>
            <a:endParaRPr lang="en-CA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183331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hlinkClick r:id="rId2"/>
              </a:rPr>
              <a:t>http://</a:t>
            </a:r>
            <a:r>
              <a:rPr lang="en-CA" dirty="0" smtClean="0">
                <a:hlinkClick r:id="rId2"/>
              </a:rPr>
              <a:t>www.edu.gov.mb.ca/k12/docs/support/c_portfolio/part1.pdf</a:t>
            </a:r>
            <a:r>
              <a:rPr lang="en-CA" dirty="0" smtClean="0"/>
              <a:t>  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821382" y="28956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hlinkClick r:id="rId3"/>
              </a:rPr>
              <a:t>https://www.careerwise.mnscu.edu/iseek/static/MnCareers2010assessment.pdf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3498273" y="4267200"/>
            <a:ext cx="518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hlinkClick r:id="rId4"/>
              </a:rPr>
              <a:t>http://</a:t>
            </a:r>
            <a:r>
              <a:rPr lang="en-CA" dirty="0" smtClean="0">
                <a:hlinkClick r:id="rId4"/>
              </a:rPr>
              <a:t>www.conferenceboard.ca/topics/education/</a:t>
            </a:r>
            <a:br>
              <a:rPr lang="en-CA" dirty="0" smtClean="0">
                <a:hlinkClick r:id="rId4"/>
              </a:rPr>
            </a:br>
            <a:r>
              <a:rPr lang="en-CA" dirty="0" smtClean="0">
                <a:hlinkClick r:id="rId4"/>
              </a:rPr>
              <a:t>learning-tools/employability-skills.aspx</a:t>
            </a:r>
            <a:r>
              <a:rPr lang="en-CA" dirty="0" smtClean="0"/>
              <a:t>  </a:t>
            </a:r>
            <a:r>
              <a:rPr lang="en-CA" sz="800" dirty="0" smtClean="0"/>
              <a:t/>
            </a:r>
            <a:br>
              <a:rPr lang="en-CA" sz="800" dirty="0" smtClean="0"/>
            </a:br>
            <a:r>
              <a:rPr lang="en-CA" sz="800" dirty="0" smtClean="0"/>
              <a:t> </a:t>
            </a:r>
            <a:r>
              <a:rPr lang="en-CA" sz="800" dirty="0"/>
              <a:t/>
            </a:r>
            <a:br>
              <a:rPr lang="en-CA" sz="800" dirty="0"/>
            </a:br>
            <a:r>
              <a:rPr lang="en-CA" dirty="0">
                <a:hlinkClick r:id="rId5"/>
              </a:rPr>
              <a:t>http://</a:t>
            </a:r>
            <a:r>
              <a:rPr lang="en-CA" dirty="0" smtClean="0">
                <a:hlinkClick r:id="rId5"/>
              </a:rPr>
              <a:t>www.ala.org/educationcareers/careers/</a:t>
            </a:r>
            <a:br>
              <a:rPr lang="en-CA" dirty="0" smtClean="0">
                <a:hlinkClick r:id="rId5"/>
              </a:rPr>
            </a:br>
            <a:r>
              <a:rPr lang="en-CA" dirty="0" smtClean="0">
                <a:hlinkClick r:id="rId5"/>
              </a:rPr>
              <a:t>corecomp/corecompspecial/</a:t>
            </a:r>
            <a:r>
              <a:rPr lang="en-CA" dirty="0" err="1" smtClean="0">
                <a:hlinkClick r:id="rId5"/>
              </a:rPr>
              <a:t>knowledgecompetencies</a:t>
            </a:r>
            <a:r>
              <a:rPr lang="en-CA" dirty="0" smtClean="0"/>
              <a:t> 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67661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b="1" dirty="0" smtClean="0">
                <a:solidFill>
                  <a:srgbClr val="1C0FCB"/>
                </a:solidFill>
              </a:rPr>
              <a:t>Build it: </a:t>
            </a:r>
            <a:r>
              <a:rPr lang="en-CA" sz="4000" b="1" dirty="0" smtClean="0">
                <a:solidFill>
                  <a:srgbClr val="C00000"/>
                </a:solidFill>
              </a:rPr>
              <a:t>Personality</a:t>
            </a:r>
            <a:endParaRPr lang="en-CA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029200"/>
          </a:xfrm>
        </p:spPr>
        <p:txBody>
          <a:bodyPr>
            <a:normAutofit/>
          </a:bodyPr>
          <a:lstStyle/>
          <a:p>
            <a:r>
              <a:rPr lang="en-CA" sz="2800" b="1" dirty="0" smtClean="0">
                <a:solidFill>
                  <a:srgbClr val="00B050"/>
                </a:solidFill>
              </a:rPr>
              <a:t>Check off the adjectives you feel best describe you…</a:t>
            </a:r>
          </a:p>
          <a:p>
            <a:r>
              <a:rPr lang="en-CA" sz="2800" b="1" dirty="0" smtClean="0">
                <a:solidFill>
                  <a:srgbClr val="00B050"/>
                </a:solidFill>
              </a:rPr>
              <a:t>Circle your top 10</a:t>
            </a:r>
          </a:p>
          <a:p>
            <a:r>
              <a:rPr lang="en-CA" sz="2800" b="1" dirty="0" smtClean="0">
                <a:solidFill>
                  <a:srgbClr val="00B050"/>
                </a:solidFill>
              </a:rPr>
              <a:t>Summarize: Write a proof statement about each </a:t>
            </a:r>
            <a:br>
              <a:rPr lang="en-CA" sz="2800" b="1" dirty="0" smtClean="0">
                <a:solidFill>
                  <a:srgbClr val="00B050"/>
                </a:solidFill>
              </a:rPr>
            </a:br>
            <a:r>
              <a:rPr lang="en-CA" sz="2800" b="1" dirty="0" smtClean="0">
                <a:solidFill>
                  <a:srgbClr val="00B050"/>
                </a:solidFill>
              </a:rPr>
              <a:t>						</a:t>
            </a:r>
            <a:r>
              <a:rPr lang="en-CA" sz="2800" dirty="0" smtClean="0"/>
              <a:t>(for now, just one)</a:t>
            </a:r>
            <a:r>
              <a:rPr lang="en-CA" sz="2800" dirty="0"/>
              <a:t/>
            </a:r>
            <a:br>
              <a:rPr lang="en-CA" sz="2800" dirty="0"/>
            </a:br>
            <a:r>
              <a:rPr lang="en-CA" sz="2000" dirty="0" smtClean="0"/>
              <a:t>e.g.</a:t>
            </a:r>
          </a:p>
          <a:p>
            <a:pPr marL="0" indent="0">
              <a:buNone/>
            </a:pPr>
            <a:r>
              <a:rPr lang="en-CA" sz="2800" dirty="0" smtClean="0"/>
              <a:t>   EAGER: </a:t>
            </a:r>
            <a:br>
              <a:rPr lang="en-CA" sz="2800" dirty="0" smtClean="0"/>
            </a:br>
            <a:r>
              <a:rPr lang="en-CA" sz="2800" dirty="0" smtClean="0"/>
              <a:t>	“</a:t>
            </a:r>
            <a:r>
              <a:rPr lang="en-CA" sz="2400" dirty="0" smtClean="0"/>
              <a:t>I plan for the next activity before the current one is done”</a:t>
            </a:r>
            <a:endParaRPr lang="en-CA" sz="900" dirty="0" smtClean="0"/>
          </a:p>
          <a:p>
            <a:pPr marL="0" indent="0">
              <a:buNone/>
            </a:pPr>
            <a:r>
              <a:rPr lang="en-CA" sz="900" dirty="0" smtClean="0"/>
              <a:t>       </a:t>
            </a:r>
            <a:r>
              <a:rPr lang="en-CA" sz="2800" dirty="0" smtClean="0"/>
              <a:t>SELF-RELIANT: “</a:t>
            </a:r>
            <a:r>
              <a:rPr lang="en-CA" sz="2400" dirty="0" smtClean="0"/>
              <a:t>By choice, I’ve been self-employed since 2002”</a:t>
            </a:r>
            <a:endParaRPr lang="en-CA" sz="1600" dirty="0" smtClean="0"/>
          </a:p>
          <a:p>
            <a:pPr marL="0" indent="0">
              <a:buNone/>
            </a:pPr>
            <a:endParaRPr lang="en-CA" sz="1600" dirty="0"/>
          </a:p>
          <a:p>
            <a:pPr marL="800100" lvl="2" indent="0">
              <a:buNone/>
            </a:pPr>
            <a:r>
              <a:rPr lang="en-CA" dirty="0" smtClean="0">
                <a:hlinkClick r:id="rId2"/>
              </a:rPr>
              <a:t>http://www.edu.gov.mb.ca/k12/docs/support</a:t>
            </a:r>
            <a:br>
              <a:rPr lang="en-CA" dirty="0" smtClean="0">
                <a:hlinkClick r:id="rId2"/>
              </a:rPr>
            </a:br>
            <a:r>
              <a:rPr lang="en-CA" dirty="0" smtClean="0">
                <a:hlinkClick r:id="rId2"/>
              </a:rPr>
              <a:t>/c_portfolio/part1.pdf</a:t>
            </a:r>
            <a:r>
              <a:rPr lang="en-CA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4840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863</Words>
  <Application>Microsoft Office PowerPoint</Application>
  <PresentationFormat>On-screen Show (4:3)</PresentationFormat>
  <Paragraphs>197</Paragraphs>
  <Slides>26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Creating Your  Professional Portfolio</vt:lpstr>
      <vt:lpstr>What</vt:lpstr>
      <vt:lpstr>Why</vt:lpstr>
      <vt:lpstr>So, a portfolio is . . . </vt:lpstr>
      <vt:lpstr>A professional portfolio becomes . . . </vt:lpstr>
      <vt:lpstr>What might be in the portfolio?</vt:lpstr>
      <vt:lpstr>What does it look like?</vt:lpstr>
      <vt:lpstr>Build your portfolio</vt:lpstr>
      <vt:lpstr>Build it: Personality</vt:lpstr>
      <vt:lpstr>Build it: Strengths</vt:lpstr>
      <vt:lpstr>Build it: Motivation / interests</vt:lpstr>
      <vt:lpstr>Build it: Values</vt:lpstr>
      <vt:lpstr>Build it: Skills</vt:lpstr>
      <vt:lpstr>e.g. Feature page: research skills</vt:lpstr>
      <vt:lpstr>e.g. Feature page: training skills</vt:lpstr>
      <vt:lpstr>e.g. Feature page: business skills</vt:lpstr>
      <vt:lpstr>SKILLS</vt:lpstr>
      <vt:lpstr>e.g. SLA Competencies…</vt:lpstr>
      <vt:lpstr>e.g. overlooked skills / accomplishments</vt:lpstr>
      <vt:lpstr>Your turn…</vt:lpstr>
      <vt:lpstr>Use your portfolio…</vt:lpstr>
      <vt:lpstr>PowerPoint Presentation</vt:lpstr>
      <vt:lpstr>Use your portfolio…</vt:lpstr>
      <vt:lpstr>In the short term</vt:lpstr>
      <vt:lpstr>In the long term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Your  Professional Portfolio</dc:title>
  <dc:creator>Maggie</dc:creator>
  <cp:lastModifiedBy>Maggie</cp:lastModifiedBy>
  <cp:revision>31</cp:revision>
  <cp:lastPrinted>2017-04-02T17:57:34Z</cp:lastPrinted>
  <dcterms:created xsi:type="dcterms:W3CDTF">2017-04-01T20:29:26Z</dcterms:created>
  <dcterms:modified xsi:type="dcterms:W3CDTF">2017-05-12T15:39:20Z</dcterms:modified>
</cp:coreProperties>
</file>