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inl\AppData\Local\Microsoft\Windows\Temporary%20Internet%20Files\Content.Outlook\XR5LN7OD\AAFCAAC-%23102879117-v1-Work_sheet%20(4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'[AAFCAAC-#102879117-v1-Work_sheet (4).xlsx]Sheet1'!$H$36:$H$41</c:f>
              <c:strCache>
                <c:ptCount val="6"/>
                <c:pt idx="0">
                  <c:v>AAFC  </c:v>
                </c:pt>
                <c:pt idx="1">
                  <c:v>ECCC</c:v>
                </c:pt>
                <c:pt idx="2">
                  <c:v>HC</c:v>
                </c:pt>
                <c:pt idx="3">
                  <c:v>NRC</c:v>
                </c:pt>
                <c:pt idx="4">
                  <c:v>NRCan</c:v>
                </c:pt>
                <c:pt idx="5">
                  <c:v>DFO</c:v>
                </c:pt>
              </c:strCache>
            </c:strRef>
          </c:cat>
          <c:val>
            <c:numRef>
              <c:f>'[AAFCAAC-#102879117-v1-Work_sheet (4).xlsx]Sheet1'!$I$36:$I$41</c:f>
              <c:numCache>
                <c:formatCode>General</c:formatCode>
                <c:ptCount val="6"/>
                <c:pt idx="0" formatCode="#,##0">
                  <c:v>662472</c:v>
                </c:pt>
                <c:pt idx="1">
                  <c:v>55939</c:v>
                </c:pt>
                <c:pt idx="2">
                  <c:v>178845</c:v>
                </c:pt>
                <c:pt idx="3">
                  <c:v>131428</c:v>
                </c:pt>
                <c:pt idx="4">
                  <c:v>33616</c:v>
                </c:pt>
                <c:pt idx="5">
                  <c:v>368517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85000"/>
        <c:axId val="225365336"/>
      </c:barChart>
      <c:catAx>
        <c:axId val="18178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365336"/>
        <c:crosses val="autoZero"/>
        <c:auto val="1"/>
        <c:lblAlgn val="ctr"/>
        <c:lblOffset val="100"/>
        <c:noMultiLvlLbl val="0"/>
      </c:catAx>
      <c:valAx>
        <c:axId val="2253653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1785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86BCE-BBFE-4E72-9161-F1514B5AED5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B1E3F07E-9BC1-4467-8D95-E5B11E23F110}">
      <dgm:prSet/>
      <dgm:spPr/>
      <dgm:t>
        <a:bodyPr/>
        <a:lstStyle/>
        <a:p>
          <a:pPr rtl="0"/>
          <a:r>
            <a:rPr lang="en-CA" dirty="0" smtClean="0"/>
            <a:t>Optional Member Licensed</a:t>
          </a:r>
          <a:endParaRPr lang="en-CA" dirty="0"/>
        </a:p>
      </dgm:t>
    </dgm:pt>
    <dgm:pt modelId="{5ECCD186-EDD9-4F2F-AD23-EBC6208535DD}" type="parTrans" cxnId="{4FC12642-BCD6-4FE4-84CA-C63EBB8158F9}">
      <dgm:prSet/>
      <dgm:spPr/>
      <dgm:t>
        <a:bodyPr/>
        <a:lstStyle/>
        <a:p>
          <a:endParaRPr lang="en-CA"/>
        </a:p>
      </dgm:t>
    </dgm:pt>
    <dgm:pt modelId="{7D6494A4-40CC-47A7-96DB-AF7CB08D95F6}" type="sibTrans" cxnId="{4FC12642-BCD6-4FE4-84CA-C63EBB8158F9}">
      <dgm:prSet/>
      <dgm:spPr/>
      <dgm:t>
        <a:bodyPr/>
        <a:lstStyle/>
        <a:p>
          <a:endParaRPr lang="en-CA"/>
        </a:p>
      </dgm:t>
    </dgm:pt>
    <dgm:pt modelId="{963CA98C-4960-42B5-A581-471A27E2CA91}" type="pres">
      <dgm:prSet presAssocID="{D9886BCE-BBFE-4E72-9161-F1514B5AE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5FB79A7-7AB3-45CF-8E08-09DA2D9AFBD7}" type="pres">
      <dgm:prSet presAssocID="{B1E3F07E-9BC1-4467-8D95-E5B11E23F110}" presName="parentText" presStyleLbl="node1" presStyleIdx="0" presStyleCnt="1" custScaleX="88226" custLinFactNeighborY="2378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F0486B2-223E-4471-AD29-919A4B0569D2}" type="presOf" srcId="{B1E3F07E-9BC1-4467-8D95-E5B11E23F110}" destId="{E5FB79A7-7AB3-45CF-8E08-09DA2D9AFBD7}" srcOrd="0" destOrd="0" presId="urn:microsoft.com/office/officeart/2005/8/layout/vList2"/>
    <dgm:cxn modelId="{8A8FACF7-7BC9-4686-8F18-B3A8894D563C}" type="presOf" srcId="{D9886BCE-BBFE-4E72-9161-F1514B5AED59}" destId="{963CA98C-4960-42B5-A581-471A27E2CA91}" srcOrd="0" destOrd="0" presId="urn:microsoft.com/office/officeart/2005/8/layout/vList2"/>
    <dgm:cxn modelId="{4FC12642-BCD6-4FE4-84CA-C63EBB8158F9}" srcId="{D9886BCE-BBFE-4E72-9161-F1514B5AED59}" destId="{B1E3F07E-9BC1-4467-8D95-E5B11E23F110}" srcOrd="0" destOrd="0" parTransId="{5ECCD186-EDD9-4F2F-AD23-EBC6208535DD}" sibTransId="{7D6494A4-40CC-47A7-96DB-AF7CB08D95F6}"/>
    <dgm:cxn modelId="{DB1D607C-6EFF-491E-9AAD-66DC60340D15}" type="presParOf" srcId="{963CA98C-4960-42B5-A581-471A27E2CA91}" destId="{E5FB79A7-7AB3-45CF-8E08-09DA2D9AFB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58D4-A8C4-44FB-B5D7-2C4680F6B9A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99AE-8493-41F4-804D-C307C416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8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CA" altLang="en-US" dirty="0" smtClean="0"/>
              <a:t>Open access databases, e-subscriptions by department:</a:t>
            </a:r>
          </a:p>
          <a:p>
            <a:pPr lvl="1" eaLnBrk="1" hangingPunct="1"/>
            <a:r>
              <a:rPr lang="en-CA" altLang="en-US" dirty="0" smtClean="0"/>
              <a:t>AAFC:  662,472		 </a:t>
            </a:r>
          </a:p>
          <a:p>
            <a:pPr lvl="1" eaLnBrk="1" hangingPunct="1"/>
            <a:r>
              <a:rPr lang="en-CA" altLang="en-US" dirty="0" smtClean="0"/>
              <a:t>ECCC:  55,939</a:t>
            </a:r>
          </a:p>
          <a:p>
            <a:pPr lvl="1" eaLnBrk="1" hangingPunct="1"/>
            <a:r>
              <a:rPr lang="en-CA" altLang="en-US" dirty="0" smtClean="0"/>
              <a:t>HC:  178,845</a:t>
            </a:r>
          </a:p>
          <a:p>
            <a:pPr lvl="1" eaLnBrk="1" hangingPunct="1"/>
            <a:r>
              <a:rPr lang="en-CA" altLang="en-US" dirty="0" smtClean="0"/>
              <a:t>NRC:  131,428</a:t>
            </a:r>
          </a:p>
          <a:p>
            <a:pPr lvl="1" eaLnBrk="1" hangingPunct="1"/>
            <a:r>
              <a:rPr lang="en-CA" altLang="en-US" dirty="0" err="1" smtClean="0"/>
              <a:t>NRCan</a:t>
            </a:r>
            <a:r>
              <a:rPr lang="en-CA" altLang="en-US" dirty="0" smtClean="0"/>
              <a:t>:  33,616</a:t>
            </a:r>
          </a:p>
          <a:p>
            <a:pPr lvl="1" eaLnBrk="1" hangingPunct="1"/>
            <a:r>
              <a:rPr lang="en-CA" altLang="en-US" dirty="0" smtClean="0"/>
              <a:t>DFO:  368,517</a:t>
            </a:r>
          </a:p>
          <a:p>
            <a:pPr eaLnBrk="1" hangingPunct="1"/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1B8F2-D0A6-4647-B119-AEC16F3A684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8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bkgrn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971799"/>
            <a:ext cx="6096000" cy="139065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4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9240-0E3D-47D0-B247-01F303CF19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7848-E5CA-4B7F-B105-59CDCBE98E2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C2B6-9A89-445F-B8CD-B708F80D836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3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ver-bkgrn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840E-B495-4D5E-A5EA-214F43311F1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3BAE-4C82-4157-84F3-73BBBF33072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37D6-D55C-4D18-BF2A-89B3C4FFB8EA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add bullets (2-3 bullets per slide, 7-10 words each)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08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7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30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8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144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1351" y="228908"/>
            <a:ext cx="5432982" cy="6793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808362" y="1124744"/>
            <a:ext cx="757158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D28C-6576-49C3-A2C4-172A3E84B9E5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9144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1351" y="228908"/>
            <a:ext cx="5432982" cy="6793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808362" y="1124744"/>
            <a:ext cx="757158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D28C-6576-49C3-A2C4-172A3E84B9E5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bkgrn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799"/>
            <a:ext cx="6096000" cy="1390651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2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-2037_FSL_Look_v2e_PPT_text_slid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bullets (2-3 bullets per slide, 7-10 words each)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008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5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16-2037_FSL_Look_v2e_PPT_text_slid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bullets (2-3 bullets per slide, 7-10 words each)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008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A87C94-F24B-4FA9-B019-E5AD1055D9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microsoft.com/office/2007/relationships/diagramDrawing" Target="../diagrams/drawing1.xml"/><Relationship Id="rId3" Type="http://schemas.openxmlformats.org/officeDocument/2006/relationships/image" Target="../media/image7.png"/><Relationship Id="rId21" Type="http://schemas.openxmlformats.org/officeDocument/2006/relationships/hyperlink" Target="https://www.google.ca/url?sa=i&amp;rct=j&amp;q=&amp;esrc=s&amp;source=images&amp;cd=&amp;cad=rja&amp;uact=8&amp;ved=0ahUKEwj5pJn74Z_JAhVD1B4KHSh0BEQQjRwIAw&amp;url=https://www.mobilelibrary.com/vlib/userprefs/selfregister.aspx?Type%3DLogoff&amp;psig=AFQjCNEnz-QobrxEmGteYK-vAzW-EZtLCQ&amp;ust=1448135150696426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19" Type="http://schemas.openxmlformats.org/officeDocument/2006/relationships/hyperlink" Target="http://www.google.ca/url?sa=i&amp;rct=j&amp;q=&amp;esrc=s&amp;source=images&amp;cd=&amp;cad=rja&amp;uact=8&amp;ved=0ahUKEwji34nl4Z_JAhUMaz4KHR_QC24QjRwIBw&amp;url=http://venturefizz.com/jobs/director-data-engineering-at-copyright-clearance-center-danvers-ma&amp;psig=AFQjCNGQ32tyGlhi3xgF8kvt4Ossf1KnWg&amp;ust=1448135001213559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Data" Target="../diagrams/data1.xml"/><Relationship Id="rId2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ynne.McAvoy@nrc-cnrc.gc.c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8077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Federal Science Library</a:t>
            </a:r>
            <a:br>
              <a:rPr lang="en-US" sz="3100" dirty="0" smtClean="0"/>
            </a:br>
            <a:r>
              <a:rPr lang="en-US" sz="2200" dirty="0" smtClean="0"/>
              <a:t>presentation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2017 Ontario Association of Library Technicians (OALT) Conference</a:t>
            </a:r>
            <a:endParaRPr lang="en-US" sz="27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990600"/>
          </a:xfrm>
        </p:spPr>
        <p:txBody>
          <a:bodyPr>
            <a:normAutofit fontScale="92500" lnSpcReduction="20000"/>
          </a:bodyPr>
          <a:lstStyle/>
          <a:p>
            <a:endParaRPr lang="en-US" sz="1600" dirty="0" smtClean="0"/>
          </a:p>
          <a:p>
            <a:r>
              <a:rPr lang="en-US" sz="1600" dirty="0" smtClean="0"/>
              <a:t>Lynne McAvoy</a:t>
            </a:r>
          </a:p>
          <a:p>
            <a:r>
              <a:rPr lang="en-US" sz="1600" dirty="0" smtClean="0"/>
              <a:t>Chief, Federal Science Library</a:t>
            </a:r>
          </a:p>
          <a:p>
            <a:r>
              <a:rPr lang="en-US" sz="1600" dirty="0" smtClean="0"/>
              <a:t>May 11,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FSL Operations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543050"/>
            <a:ext cx="8154987" cy="4724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62200" y="1447800"/>
            <a:ext cx="40306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FSL DG Steering Committee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 (FSL DG SC)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FSL MOU 7.2.1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49550" y="2667000"/>
            <a:ext cx="3467100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FSL Management and Oversight Committee (FSL MOC)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FSL MOU 7.2.2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7700" y="3767138"/>
            <a:ext cx="2427288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FSL Operations Advisory Committee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(FSL OAC)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06800" y="3962400"/>
            <a:ext cx="1752600" cy="655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FSL Operations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(FSL OPS)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FSL MOU 7.3.1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37288" y="4495800"/>
            <a:ext cx="2033587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FSL Client </a:t>
            </a:r>
            <a:r>
              <a:rPr lang="en-US" sz="1600" dirty="0" smtClean="0">
                <a:solidFill>
                  <a:prstClr val="white"/>
                </a:solidFill>
              </a:rPr>
              <a:t>Advisory </a:t>
            </a:r>
            <a:r>
              <a:rPr lang="en-US" sz="1600" dirty="0">
                <a:solidFill>
                  <a:prstClr val="white"/>
                </a:solidFill>
              </a:rPr>
              <a:t>Panel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(FSL </a:t>
            </a:r>
            <a:r>
              <a:rPr lang="en-US" sz="1600" dirty="0" smtClean="0">
                <a:solidFill>
                  <a:prstClr val="white"/>
                </a:solidFill>
              </a:rPr>
              <a:t>CAP</a:t>
            </a:r>
            <a:r>
              <a:rPr lang="en-US" sz="16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57563" y="5257800"/>
            <a:ext cx="2249487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FSL Participant Operations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74988" y="2209800"/>
            <a:ext cx="1697037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411413"/>
            <a:ext cx="0" cy="255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0" y="3629025"/>
            <a:ext cx="0" cy="276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572000" y="4618038"/>
            <a:ext cx="0" cy="639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3100388" y="3957638"/>
            <a:ext cx="457200" cy="3857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5322888" y="4173538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FSL Operations Organization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713" y="1376363"/>
            <a:ext cx="4340225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463" y="5805488"/>
            <a:ext cx="4808537" cy="411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5365" name="Group 23"/>
          <p:cNvGrpSpPr>
            <a:grpSpLocks/>
          </p:cNvGrpSpPr>
          <p:nvPr/>
        </p:nvGrpSpPr>
        <p:grpSpPr bwMode="auto">
          <a:xfrm>
            <a:off x="427038" y="1497013"/>
            <a:ext cx="8305800" cy="3978275"/>
            <a:chOff x="2166112" y="1446617"/>
            <a:chExt cx="7350615" cy="2446634"/>
          </a:xfrm>
        </p:grpSpPr>
        <p:sp>
          <p:nvSpPr>
            <p:cNvPr id="26" name="Rectangle 25"/>
            <p:cNvSpPr/>
            <p:nvPr/>
          </p:nvSpPr>
          <p:spPr>
            <a:xfrm>
              <a:off x="4324091" y="1446617"/>
              <a:ext cx="3142837" cy="75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Chief, Federal Science Library LS-5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82286" y="3135634"/>
              <a:ext cx="2292852" cy="75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Library Systems Administrator</a:t>
              </a:r>
            </a:p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LS-4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41982" y="3135634"/>
              <a:ext cx="1780052" cy="75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Systems Support Librarian</a:t>
              </a:r>
            </a:p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LS-3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66112" y="1967967"/>
              <a:ext cx="2049798" cy="7576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Technical Lead</a:t>
              </a:r>
            </a:p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CS-3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36675" y="1977730"/>
              <a:ext cx="1780052" cy="758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Administrative Coordinator</a:t>
              </a:r>
            </a:p>
            <a:p>
              <a:pPr algn="ctr">
                <a:defRPr/>
              </a:pPr>
              <a:r>
                <a:rPr lang="en-CA" dirty="0">
                  <a:solidFill>
                    <a:prstClr val="white"/>
                  </a:solidFill>
                </a:rPr>
                <a:t>AS-2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06702" y="2224736"/>
              <a:ext cx="0" cy="634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796149" y="2859338"/>
              <a:ext cx="28365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8" idx="0"/>
            </p:cNvCxnSpPr>
            <p:nvPr/>
          </p:nvCxnSpPr>
          <p:spPr>
            <a:xfrm>
              <a:off x="7632710" y="2859338"/>
              <a:ext cx="0" cy="276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96149" y="2863243"/>
              <a:ext cx="0" cy="276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1" idx="1"/>
            </p:cNvCxnSpPr>
            <p:nvPr/>
          </p:nvCxnSpPr>
          <p:spPr>
            <a:xfrm>
              <a:off x="6206702" y="2356538"/>
              <a:ext cx="15299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2768600" y="2981325"/>
            <a:ext cx="2233613" cy="15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239713" y="6400800"/>
            <a:ext cx="4027487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313725D-86EB-4080-9AE9-F455C696970A}" type="slidenum">
              <a:rPr lang="en-US" altLang="en-US" sz="10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FSL Applications and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600200"/>
            <a:ext cx="85344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 altLang="en-US" sz="1600" b="1" i="1" dirty="0" smtClean="0">
              <a:solidFill>
                <a:srgbClr val="4F81BD">
                  <a:lumMod val="75000"/>
                </a:srgbClr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CA" altLang="en-US" sz="1600" b="1" i="1" dirty="0">
              <a:solidFill>
                <a:srgbClr val="4F81BD">
                  <a:lumMod val="75000"/>
                </a:srgbClr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1600" b="1" i="1" dirty="0" smtClean="0">
                <a:solidFill>
                  <a:srgbClr val="4F81BD">
                    <a:lumMod val="75000"/>
                  </a:srgbClr>
                </a:solidFill>
                <a:latin typeface="Georgia" pitchFamily="18" charset="0"/>
              </a:rPr>
              <a:t>“If </a:t>
            </a:r>
            <a:r>
              <a:rPr lang="en-CA" altLang="en-US" sz="16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</a:rPr>
              <a:t>something is not discovered, it has no chance of being </a:t>
            </a:r>
            <a:r>
              <a:rPr lang="en-CA" altLang="en-US" sz="1600" b="1" i="1" dirty="0" smtClean="0">
                <a:solidFill>
                  <a:srgbClr val="4F81BD">
                    <a:lumMod val="75000"/>
                  </a:srgbClr>
                </a:solidFill>
                <a:latin typeface="Georgia" pitchFamily="18" charset="0"/>
              </a:rPr>
              <a:t>used”</a:t>
            </a:r>
            <a:endParaRPr lang="en-CA" altLang="en-US" sz="1600" b="1" i="1" dirty="0">
              <a:solidFill>
                <a:srgbClr val="4F81B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8600" y="3048000"/>
            <a:ext cx="270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5152"/>
                </a:solidFill>
                <a:effectLst/>
                <a:uLnTx/>
                <a:uFillTx/>
                <a:latin typeface="Microsoft New Tai Lue" pitchFamily="34" charset="0"/>
              </a:rPr>
              <a:t>Common integrated Library System (ILS)</a:t>
            </a:r>
            <a:endParaRPr kumimoji="0" lang="en-CA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0" y="3048000"/>
            <a:ext cx="30353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5152"/>
                </a:solidFill>
                <a:effectLst/>
                <a:uLnTx/>
                <a:uFillTx/>
                <a:latin typeface="Microsoft New Tai Lue" pitchFamily="34" charset="0"/>
              </a:rPr>
              <a:t>Common e-Resource</a:t>
            </a:r>
            <a:b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5152"/>
                </a:solidFill>
                <a:effectLst/>
                <a:uLnTx/>
                <a:uFillTx/>
                <a:latin typeface="Microsoft New Tai Lue" pitchFamily="34" charset="0"/>
              </a:rPr>
            </a:b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55152"/>
                </a:solidFill>
                <a:effectLst/>
                <a:uLnTx/>
                <a:uFillTx/>
                <a:latin typeface="Microsoft New Tai Lue" pitchFamily="34" charset="0"/>
              </a:rPr>
              <a:t>Management System</a:t>
            </a:r>
            <a:endParaRPr kumimoji="0" lang="en-CA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108700" y="3048000"/>
            <a:ext cx="280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555152"/>
                </a:solidFill>
                <a:effectLst/>
                <a:uLnTx/>
                <a:uFillTx/>
                <a:latin typeface="Microsoft New Tai Lue" pitchFamily="34" charset="0"/>
              </a:rPr>
              <a:t>Common Search Engine Portal</a:t>
            </a:r>
            <a:endParaRPr kumimoji="0" lang="en-CA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304800" y="3886200"/>
            <a:ext cx="24780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r>
              <a:rPr lang="en-US" altLang="en-US" sz="1200" dirty="0">
                <a:solidFill>
                  <a:prstClr val="black"/>
                </a:solidFill>
                <a:latin typeface="Microsoft New Tai Lue" pitchFamily="34" charset="0"/>
                <a:ea typeface="Times New Roman" pitchFamily="18" charset="0"/>
                <a:cs typeface="Microsoft New Tai Lue" pitchFamily="34" charset="0"/>
              </a:rPr>
              <a:t>A series of inter-dependent modules which inventory and describe materials in the physical collection. Supports workflows for purchase, loans, reserves and managing checkout and requests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3048000" y="3810000"/>
            <a:ext cx="2863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r>
              <a:rPr lang="en-US" altLang="en-US" sz="1200" dirty="0">
                <a:solidFill>
                  <a:prstClr val="black"/>
                </a:solidFill>
                <a:latin typeface="Microsoft New Tai Lue" pitchFamily="34" charset="0"/>
                <a:ea typeface="Times New Roman" pitchFamily="18" charset="0"/>
                <a:cs typeface="Microsoft New Tai Lue" pitchFamily="34" charset="0"/>
              </a:rPr>
              <a:t>Vendor-supplied knowledgebase contains article level metadata provided by publishers. Libraries purchase and activate these publications by flagging a resource as searchable and linkable. Statistics modules help support usage tracking and subscription decisions.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endParaRPr lang="en-US" altLang="en-US" sz="1100" dirty="0">
              <a:solidFill>
                <a:prstClr val="black"/>
              </a:solidFill>
              <a:latin typeface="Microsoft New Tai Lue" pitchFamily="34" charset="0"/>
              <a:ea typeface="Times New Roman" pitchFamily="18" charset="0"/>
              <a:cs typeface="Microsoft New Tai Lue" pitchFamily="34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6283325" y="3886200"/>
            <a:ext cx="2555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r>
              <a:rPr lang="en-CA" altLang="en-US" sz="1200" dirty="0">
                <a:solidFill>
                  <a:prstClr val="black"/>
                </a:solidFill>
                <a:latin typeface="Microsoft New Tai Lue" pitchFamily="34" charset="0"/>
              </a:rPr>
              <a:t>Leverage library discovery technology that allows clients to find and access information resources from multiple science-department sources through a single centralized web-portal 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endParaRPr lang="en-CA" altLang="en-US" sz="1100" dirty="0">
              <a:solidFill>
                <a:prstClr val="black"/>
              </a:solidFill>
              <a:latin typeface="Microsoft New Tai Lue" pitchFamily="34" charset="0"/>
              <a:ea typeface="Times New Roman" pitchFamily="18" charset="0"/>
              <a:cs typeface="Microsoft New Tai Lue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endParaRPr lang="en-US" altLang="en-US" sz="1100" dirty="0">
              <a:solidFill>
                <a:prstClr val="black"/>
              </a:solidFill>
              <a:latin typeface="Microsoft New Tai Lue" pitchFamily="34" charset="0"/>
              <a:ea typeface="Times New Roman" pitchFamily="18" charset="0"/>
              <a:cs typeface="Microsoft New Tai Lue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​"/>
            </a:pPr>
            <a:endParaRPr lang="en-US" altLang="en-US" sz="1100" dirty="0">
              <a:solidFill>
                <a:prstClr val="black"/>
              </a:solidFill>
              <a:latin typeface="Microsoft New Tai Lue" pitchFamily="34" charset="0"/>
              <a:ea typeface="Times New Roman" pitchFamily="18" charset="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0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376238" y="5029200"/>
            <a:ext cx="3890962" cy="860425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627" name="Rectangle 75"/>
          <p:cNvSpPr>
            <a:spLocks noChangeArrowheads="1"/>
          </p:cNvSpPr>
          <p:nvPr/>
        </p:nvSpPr>
        <p:spPr bwMode="auto">
          <a:xfrm>
            <a:off x="457200" y="1371600"/>
            <a:ext cx="826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b="1">
                <a:solidFill>
                  <a:prstClr val="black"/>
                </a:solidFill>
                <a:latin typeface="Microsoft New Tai Lue" pitchFamily="34" charset="0"/>
              </a:rPr>
              <a:t>FSL leverages mature vendor-hosted solutions and services.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75375" y="3460750"/>
            <a:ext cx="1450975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76238" y="2160588"/>
            <a:ext cx="3890962" cy="2771775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3341688"/>
            <a:ext cx="1757362" cy="569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979863"/>
            <a:ext cx="11080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952625"/>
            <a:ext cx="21415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405063"/>
            <a:ext cx="9366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1279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183063"/>
            <a:ext cx="15001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611563"/>
            <a:ext cx="34051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070225"/>
            <a:ext cx="1571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516188"/>
            <a:ext cx="2006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4722813" y="2322513"/>
            <a:ext cx="3286125" cy="977900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6640" name="Rectangle 58"/>
          <p:cNvSpPr>
            <a:spLocks noChangeArrowheads="1"/>
          </p:cNvSpPr>
          <p:nvPr/>
        </p:nvSpPr>
        <p:spPr bwMode="auto">
          <a:xfrm>
            <a:off x="5051425" y="2395538"/>
            <a:ext cx="29575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CA" altLang="en-US" sz="1600" dirty="0">
                <a:solidFill>
                  <a:prstClr val="black"/>
                </a:solidFill>
                <a:latin typeface="Arial" charset="0"/>
              </a:rPr>
              <a:t>Integrated Library System</a:t>
            </a:r>
          </a:p>
        </p:txBody>
      </p:sp>
      <p:sp>
        <p:nvSpPr>
          <p:cNvPr id="26641" name="Rectangle 59"/>
          <p:cNvSpPr>
            <a:spLocks noChangeArrowheads="1"/>
          </p:cNvSpPr>
          <p:nvPr/>
        </p:nvSpPr>
        <p:spPr bwMode="auto">
          <a:xfrm>
            <a:off x="5551488" y="2659063"/>
            <a:ext cx="25288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238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Shared library business system</a:t>
            </a:r>
          </a:p>
        </p:txBody>
      </p:sp>
      <p:sp>
        <p:nvSpPr>
          <p:cNvPr id="26642" name="Rectangle 60"/>
          <p:cNvSpPr>
            <a:spLocks noChangeArrowheads="1"/>
          </p:cNvSpPr>
          <p:nvPr/>
        </p:nvSpPr>
        <p:spPr bwMode="auto">
          <a:xfrm>
            <a:off x="1006475" y="2913063"/>
            <a:ext cx="304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Subscribed Content Knowledgebase</a:t>
            </a:r>
          </a:p>
        </p:txBody>
      </p:sp>
      <p:sp>
        <p:nvSpPr>
          <p:cNvPr id="26643" name="Rectangle 61"/>
          <p:cNvSpPr>
            <a:spLocks noChangeArrowheads="1"/>
          </p:cNvSpPr>
          <p:nvPr/>
        </p:nvSpPr>
        <p:spPr bwMode="auto">
          <a:xfrm>
            <a:off x="996950" y="3489325"/>
            <a:ext cx="193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eResource Aquisitions</a:t>
            </a:r>
          </a:p>
        </p:txBody>
      </p:sp>
      <p:sp>
        <p:nvSpPr>
          <p:cNvPr id="26644" name="Rectangle 62"/>
          <p:cNvSpPr>
            <a:spLocks noChangeArrowheads="1"/>
          </p:cNvSpPr>
          <p:nvPr/>
        </p:nvSpPr>
        <p:spPr bwMode="auto">
          <a:xfrm>
            <a:off x="1003300" y="4037013"/>
            <a:ext cx="2828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Direct Access Content - Link Resolver</a:t>
            </a:r>
          </a:p>
        </p:txBody>
      </p:sp>
      <p:sp>
        <p:nvSpPr>
          <p:cNvPr id="26645" name="Rectangle 63"/>
          <p:cNvSpPr>
            <a:spLocks noChangeArrowheads="1"/>
          </p:cNvSpPr>
          <p:nvPr/>
        </p:nvSpPr>
        <p:spPr bwMode="auto">
          <a:xfrm>
            <a:off x="949325" y="2381250"/>
            <a:ext cx="3068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Web Scale Discovery Search Engine</a:t>
            </a:r>
          </a:p>
        </p:txBody>
      </p:sp>
      <p:sp>
        <p:nvSpPr>
          <p:cNvPr id="26646" name="Rectangle 64"/>
          <p:cNvSpPr>
            <a:spLocks noChangeArrowheads="1"/>
          </p:cNvSpPr>
          <p:nvPr/>
        </p:nvSpPr>
        <p:spPr bwMode="auto">
          <a:xfrm>
            <a:off x="6151563" y="4081463"/>
            <a:ext cx="16446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solidFill>
                  <a:prstClr val="black"/>
                </a:solidFill>
                <a:latin typeface="Arial" charset="0"/>
              </a:rPr>
              <a:t>Interlibrary Loan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764088" y="5170488"/>
            <a:ext cx="3286125" cy="849312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2664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402138"/>
            <a:ext cx="10906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67"/>
          <p:cNvSpPr>
            <a:spLocks noChangeArrowheads="1"/>
          </p:cNvSpPr>
          <p:nvPr/>
        </p:nvSpPr>
        <p:spPr bwMode="auto">
          <a:xfrm>
            <a:off x="6151563" y="4460875"/>
            <a:ext cx="1638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solidFill>
                  <a:prstClr val="black"/>
                </a:solidFill>
                <a:latin typeface="Arial" charset="0"/>
              </a:rPr>
              <a:t>Remote Access</a:t>
            </a:r>
            <a:endParaRPr lang="en-CA" altLang="en-US" sz="12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65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365750"/>
            <a:ext cx="16922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Rectangle 70"/>
          <p:cNvSpPr>
            <a:spLocks noChangeArrowheads="1"/>
          </p:cNvSpPr>
          <p:nvPr/>
        </p:nvSpPr>
        <p:spPr bwMode="auto">
          <a:xfrm>
            <a:off x="6858000" y="5208588"/>
            <a:ext cx="9874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Document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Delivery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Service</a:t>
            </a:r>
          </a:p>
        </p:txBody>
      </p:sp>
      <p:sp>
        <p:nvSpPr>
          <p:cNvPr id="26652" name="Rectangle 71"/>
          <p:cNvSpPr>
            <a:spLocks noChangeArrowheads="1"/>
          </p:cNvSpPr>
          <p:nvPr/>
        </p:nvSpPr>
        <p:spPr bwMode="auto">
          <a:xfrm>
            <a:off x="2481263" y="5172075"/>
            <a:ext cx="1036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Chat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solidFill>
                  <a:prstClr val="black"/>
                </a:solidFill>
                <a:latin typeface="Arial" charset="0"/>
              </a:rPr>
              <a:t>Messaging</a:t>
            </a:r>
          </a:p>
        </p:txBody>
      </p:sp>
      <p:pic>
        <p:nvPicPr>
          <p:cNvPr id="2665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5033963"/>
            <a:ext cx="16621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" name="Diagram 73"/>
          <p:cNvGraphicFramePr/>
          <p:nvPr/>
        </p:nvGraphicFramePr>
        <p:xfrm>
          <a:off x="6309490" y="3885954"/>
          <a:ext cx="1708426" cy="23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5" name="Rounded Rectangle 74"/>
          <p:cNvSpPr/>
          <p:nvPr/>
        </p:nvSpPr>
        <p:spPr>
          <a:xfrm>
            <a:off x="4754563" y="3865563"/>
            <a:ext cx="3286125" cy="965200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26656" name="Picture 4" descr="http://venturefizz.com/sites/venturefizz.com/files/imagecache/company_research_logo_large/copyright1.PN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908550"/>
            <a:ext cx="15462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6" descr="https://encrypted-tbn2.gstatic.com/images?q=tbn:ANd9GcRfxSaVUlz_hLEjfBHC7gDmy5UMn4wdvF6UpRJ7mrfCwAy2WP4281ZuG3pw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400"/>
            <a:ext cx="1733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050" y="228600"/>
            <a:ext cx="6845300" cy="67945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Vendor-hosted cloud-based solutions</a:t>
            </a:r>
            <a:endParaRPr lang="en-CA" altLang="en-US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59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4A009C6-E023-4101-97B6-CB8C4F2F788E}" type="slidenum">
              <a:rPr lang="en-US" altLang="en-US" sz="1000" smtClean="0">
                <a:solidFill>
                  <a:prstClr val="white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00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81050" y="228600"/>
            <a:ext cx="5434013" cy="67945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CA" altLang="en-US" sz="27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FSL 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08038" y="1371601"/>
            <a:ext cx="7572375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A vast collection of publications in science, technology, engineering and health and other related economic, policy and program information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Total combined catalogue items =  2,889,728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Open access databases and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e-subscriptions (journals, books,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databases available to staff)  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= 1,268,345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Repositories indexed:</a:t>
            </a:r>
            <a:endParaRPr lang="en-CA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Geoscan</a:t>
            </a:r>
            <a:r>
              <a:rPr lang="en-US" dirty="0" smtClean="0">
                <a:solidFill>
                  <a:schemeClr val="tx1"/>
                </a:solidFill>
              </a:rPr>
              <a:t>: 75,291 records</a:t>
            </a:r>
            <a:endParaRPr lang="en-CA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NRC Publications: 53,704 records</a:t>
            </a:r>
            <a:endParaRPr lang="en-CA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Canadian Forestry Services: 27,858 records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Potential to index other repositories (e.g. Depository Services Program)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dirty="0" smtClean="0"/>
              <a:t>Access to Summon knowledgebase beyond FSL = 2 Billion citations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CA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55A41F-4C72-4540-B594-53E824665046}" type="slidenum">
              <a:rPr lang="en-CA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CA">
              <a:solidFill>
                <a:prstClr val="white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493568" y="2112380"/>
          <a:ext cx="4193232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46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Appendix: FSL Public Site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848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Web site metrics (Feb. 27-April 5, 2017)</a:t>
            </a:r>
          </a:p>
          <a:p>
            <a:endParaRPr lang="en-US" b="1" dirty="0"/>
          </a:p>
          <a:p>
            <a:r>
              <a:rPr lang="en-US" sz="2000" dirty="0" smtClean="0"/>
              <a:t>Over 14,475 sessions and 31,679 pages viewed. After an initial surge on March 6, activity is settling into a steady usage pattern, with expected dips indicating weekends. </a:t>
            </a:r>
          </a:p>
          <a:p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New visitors (65.1%) outnumber returning visitors (34.9%)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81.4% of session originate in Canada; 7.63% in the 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82.31% of sessions in English; 12.32% in French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“Climate change”; “flu vaccine”; “transportation” are the top searches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125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8322"/>
            <a:ext cx="5400675" cy="4908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 page navigation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371" y="1254204"/>
            <a:ext cx="2908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400" dirty="0">
                <a:solidFill>
                  <a:prstClr val="black"/>
                </a:solidFill>
              </a:rPr>
              <a:t>Gives prominence to our discovery tool which provides First search capability that provides relevancy ranked results from a single search are retrieved from: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CA" sz="1200" dirty="0">
                <a:solidFill>
                  <a:prstClr val="black"/>
                </a:solidFill>
              </a:rPr>
              <a:t>Public catalogue – contains records from the seven FSL science libraries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CA" sz="1200" dirty="0">
                <a:solidFill>
                  <a:prstClr val="black"/>
                </a:solidFill>
              </a:rPr>
              <a:t>Our indexed repositories:  GEOSCAN, NPARC, CFS…. eventually Publications.gc.ca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CA" sz="1200" dirty="0">
                <a:solidFill>
                  <a:prstClr val="black"/>
                </a:solidFill>
              </a:rPr>
              <a:t>Curated list of science-based Open Source databases</a:t>
            </a:r>
          </a:p>
          <a:p>
            <a:pPr marL="342900" indent="-342900">
              <a:buFont typeface="+mj-lt"/>
              <a:buAutoNum type="arabicPeriod"/>
            </a:pPr>
            <a:endParaRPr lang="en-CA" sz="14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>
                <a:solidFill>
                  <a:prstClr val="black"/>
                </a:solidFill>
              </a:rPr>
              <a:t>Promotes our member libraries and provides navigational links to their page</a:t>
            </a:r>
          </a:p>
          <a:p>
            <a:pPr marL="342900" indent="-342900">
              <a:buFont typeface="+mj-lt"/>
              <a:buAutoNum type="arabicPeriod"/>
            </a:pPr>
            <a:endParaRPr lang="en-CA" sz="14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>
                <a:solidFill>
                  <a:prstClr val="black"/>
                </a:solidFill>
              </a:rPr>
              <a:t>Provides links to our most important repositories and our help pages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701028"/>
            <a:ext cx="304800" cy="261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057400" y="4321284"/>
            <a:ext cx="304800" cy="261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3110" y="4512115"/>
            <a:ext cx="304800" cy="261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77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Summon search results page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81" y="1314270"/>
            <a:ext cx="7391401" cy="4267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2179" y="2687258"/>
            <a:ext cx="2667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</a:rPr>
              <a:t>Discovery tool embraces Amazon and e-Bay like filtering/discovery tactics</a:t>
            </a:r>
          </a:p>
          <a:p>
            <a:pPr marL="228600" indent="-228600">
              <a:buFont typeface="+mj-lt"/>
              <a:buAutoNum type="arabicPeriod"/>
            </a:pPr>
            <a:endParaRPr lang="en-CA" sz="1200" dirty="0">
              <a:solidFill>
                <a:prstClr val="black"/>
              </a:solidFill>
            </a:endParaRPr>
          </a:p>
          <a:p>
            <a:pPr marL="285750" indent="-2857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</a:rPr>
              <a:t>Tools to save citations to a temporary folder for export or email</a:t>
            </a:r>
          </a:p>
          <a:p>
            <a:pPr marL="228600" indent="-228600">
              <a:buFont typeface="+mj-lt"/>
              <a:buAutoNum type="arabicPeriod"/>
            </a:pPr>
            <a:endParaRPr lang="en-CA" sz="1200" dirty="0">
              <a:solidFill>
                <a:prstClr val="black"/>
              </a:solidFill>
            </a:endParaRPr>
          </a:p>
          <a:p>
            <a:pPr marL="285750" indent="-285750">
              <a:buFont typeface="+mj-lt"/>
              <a:buAutoNum type="arabicPeriod"/>
            </a:pPr>
            <a:r>
              <a:rPr lang="en-CA" sz="1200" dirty="0">
                <a:solidFill>
                  <a:prstClr val="black"/>
                </a:solidFill>
              </a:rPr>
              <a:t>Pulls meta data from the repository to help the client determine whether they are interested in the document</a:t>
            </a:r>
          </a:p>
          <a:p>
            <a:pPr marL="228600" indent="-228600">
              <a:buFont typeface="+mj-lt"/>
              <a:buAutoNum type="arabicPeriod"/>
            </a:pPr>
            <a:endParaRPr lang="en-CA" sz="1200" dirty="0">
              <a:solidFill>
                <a:prstClr val="black"/>
              </a:solidFill>
            </a:endParaRPr>
          </a:p>
          <a:p>
            <a:pPr marL="285750" indent="-285750">
              <a:buFont typeface="+mj-lt"/>
              <a:buAutoNum type="arabicPeriod"/>
            </a:pPr>
            <a:r>
              <a:rPr lang="en-CA" sz="1200" dirty="0" err="1">
                <a:solidFill>
                  <a:prstClr val="black"/>
                </a:solidFill>
              </a:rPr>
              <a:t>Altmetrics</a:t>
            </a:r>
            <a:r>
              <a:rPr lang="en-CA" sz="1200" dirty="0">
                <a:solidFill>
                  <a:prstClr val="black"/>
                </a:solidFill>
              </a:rPr>
              <a:t> – provides links and information to social media commentary on the document in question - Researchers can see how others are using/citing a document.</a:t>
            </a:r>
          </a:p>
        </p:txBody>
      </p:sp>
      <p:sp>
        <p:nvSpPr>
          <p:cNvPr id="7" name="Oval 6"/>
          <p:cNvSpPr/>
          <p:nvPr/>
        </p:nvSpPr>
        <p:spPr>
          <a:xfrm>
            <a:off x="1143000" y="2667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167003"/>
            <a:ext cx="3048000" cy="21894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96000" y="27813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13581" y="4223233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668175" y="5524141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09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FSL usage – Sample Google Analytics Report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60" y="1600200"/>
            <a:ext cx="4049880" cy="4525963"/>
          </a:xfrm>
        </p:spPr>
      </p:pic>
    </p:spTree>
    <p:extLst>
      <p:ext uri="{BB962C8B-B14F-4D97-AF65-F5344CB8AC3E}">
        <p14:creationId xmlns:p14="http://schemas.microsoft.com/office/powerpoint/2010/main" val="360284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Contact information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Lynne McAvoy</a:t>
            </a:r>
          </a:p>
          <a:p>
            <a:pPr marL="234950" lvl="1" indent="0"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Chief, Federal Science Library</a:t>
            </a:r>
            <a:br>
              <a:rPr lang="en-CA" altLang="en-US" dirty="0" smtClean="0">
                <a:latin typeface="Arial" charset="0"/>
                <a:cs typeface="Arial" charset="0"/>
              </a:rPr>
            </a:br>
            <a:r>
              <a:rPr lang="en-CA" altLang="en-US" dirty="0" smtClean="0">
                <a:latin typeface="Arial" charset="0"/>
                <a:cs typeface="Arial" charset="0"/>
              </a:rPr>
              <a:t>National Research Council Canada</a:t>
            </a:r>
          </a:p>
          <a:p>
            <a:pPr marL="234950" lvl="1" indent="0"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Government of Canada</a:t>
            </a:r>
            <a:br>
              <a:rPr lang="en-CA" altLang="en-US" dirty="0" smtClean="0">
                <a:latin typeface="Arial" charset="0"/>
                <a:cs typeface="Arial" charset="0"/>
              </a:rPr>
            </a:br>
            <a:endParaRPr lang="en-CA" altLang="en-US" dirty="0" smtClean="0">
              <a:latin typeface="Arial" charset="0"/>
              <a:cs typeface="Arial" charset="0"/>
            </a:endParaRPr>
          </a:p>
          <a:p>
            <a:pPr marL="234950" lvl="1" indent="0">
              <a:buFont typeface="Arial" charset="0"/>
              <a:buNone/>
            </a:pPr>
            <a:r>
              <a:rPr lang="en-CA" altLang="en-US" u="sng" dirty="0" smtClean="0">
                <a:latin typeface="Arial" charset="0"/>
                <a:cs typeface="Arial" charset="0"/>
                <a:hlinkClick r:id="rId2"/>
              </a:rPr>
              <a:t>Lynne.McAvoy@nrc-cnrc.gc.ca</a:t>
            </a:r>
            <a:r>
              <a:rPr lang="en-CA" altLang="en-US" dirty="0" smtClean="0">
                <a:latin typeface="Arial" charset="0"/>
                <a:cs typeface="Arial" charset="0"/>
              </a:rPr>
              <a:t>  </a:t>
            </a:r>
          </a:p>
          <a:p>
            <a:pPr marL="234950" lvl="1" indent="0"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Tel: 613-998-7184 / Cell: 613-240-2166</a:t>
            </a:r>
          </a:p>
          <a:p>
            <a:pPr marL="0" indent="0">
              <a:buFont typeface="Arial" charset="0"/>
              <a:buNone/>
            </a:pPr>
            <a:endParaRPr lang="en-CA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8509E49-2065-40B0-9FD6-38FBBE4806FE}" type="slidenum">
              <a:rPr lang="en-US" altLang="en-US" sz="10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en-US" sz="10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4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>
                <a:latin typeface="Arial" charset="0"/>
                <a:cs typeface="Arial" charset="0"/>
              </a:rPr>
              <a:t>Describe the </a:t>
            </a:r>
            <a:r>
              <a:rPr lang="en-CA" altLang="en-US" dirty="0" smtClean="0">
                <a:latin typeface="Arial" charset="0"/>
                <a:cs typeface="Arial" charset="0"/>
              </a:rPr>
              <a:t>Federal Science Library (FSL) </a:t>
            </a:r>
            <a:r>
              <a:rPr lang="en-CA" altLang="en-US" dirty="0">
                <a:latin typeface="Arial" charset="0"/>
                <a:cs typeface="Arial" charset="0"/>
              </a:rPr>
              <a:t>partnership</a:t>
            </a:r>
          </a:p>
          <a:p>
            <a:r>
              <a:rPr lang="en-CA" altLang="en-US" dirty="0">
                <a:latin typeface="Arial" charset="0"/>
                <a:cs typeface="Arial" charset="0"/>
              </a:rPr>
              <a:t>Share our achievements</a:t>
            </a:r>
          </a:p>
          <a:p>
            <a:r>
              <a:rPr lang="en-CA" altLang="en-US" dirty="0">
                <a:latin typeface="Arial" charset="0"/>
                <a:cs typeface="Arial" charset="0"/>
              </a:rPr>
              <a:t>Outcomes and opportunities</a:t>
            </a:r>
          </a:p>
          <a:p>
            <a:r>
              <a:rPr lang="en-CA" altLang="en-US" dirty="0" smtClean="0">
                <a:latin typeface="Arial" charset="0"/>
                <a:cs typeface="Arial" charset="0"/>
              </a:rPr>
              <a:t>FSL Portal</a:t>
            </a:r>
            <a:endParaRPr lang="en-CA" alt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8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Science Library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76401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FSL Participants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collaborate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ensure that researchers, program planners, knowledge workers, and policy makers have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instant access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both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quality information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 and the services of 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skilled and knowledgeable </a:t>
            </a: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professionals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From: </a:t>
            </a: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FSL Memorandum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2243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Science Library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/>
              <a:t>Federal Science Library Initiative</a:t>
            </a:r>
          </a:p>
          <a:p>
            <a:r>
              <a:rPr lang="en-CA" sz="1800" dirty="0" smtClean="0"/>
              <a:t>is a collaboration of 7 Government of Canada (GC) science libraries providing discovery and access services to their print and electronic holdings through resource-sharing, joint management of common services and cooperative delivery of reference services</a:t>
            </a:r>
          </a:p>
          <a:p>
            <a:r>
              <a:rPr lang="en-CA" sz="1800" dirty="0" smtClean="0"/>
              <a:t>has successfully transformed government business through technology; enhancing access for ~45K GC knowledge workers to global information resources that fuel scientific innovation, program and policy research</a:t>
            </a:r>
          </a:p>
          <a:p>
            <a:r>
              <a:rPr lang="en-US" sz="1800" dirty="0" smtClean="0"/>
              <a:t>demonstrates a </a:t>
            </a:r>
            <a:r>
              <a:rPr lang="en-CA" sz="1800" dirty="0" smtClean="0"/>
              <a:t>cost-effective </a:t>
            </a:r>
            <a:r>
              <a:rPr lang="en-CA" sz="1800" dirty="0"/>
              <a:t>and scalable service delivery model supporting progress towards a whole-of-government approach for library and information services for GC employees that will also provide increased visibility and access to GC print and </a:t>
            </a:r>
            <a:r>
              <a:rPr lang="en-CA" sz="1800" dirty="0" smtClean="0"/>
              <a:t>electronic science </a:t>
            </a:r>
            <a:r>
              <a:rPr lang="en-CA" sz="1800" dirty="0"/>
              <a:t>library collections by Canadians</a:t>
            </a:r>
            <a:r>
              <a:rPr lang="en-CA" sz="1800" i="1" dirty="0" smtClean="0"/>
              <a:t>. (NB: Open Government Action Plan 2.0 commitment  - Open Information core commitment)</a:t>
            </a:r>
            <a:endParaRPr lang="en-CA" sz="1800" i="1" dirty="0"/>
          </a:p>
          <a:p>
            <a:pPr marL="0" indent="0"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960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FSL Partnership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Parkers\AppData\Local\Microsoft\Windows\Temporary Internet Files\Content.Outlook\12BION0R\16-2026_KM_Infographic_for_FSL_e_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590" y="1600200"/>
            <a:ext cx="696302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41104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FSL: </a:t>
            </a:r>
            <a:r>
              <a:rPr lang="en-US" dirty="0"/>
              <a:t>B</a:t>
            </a:r>
            <a:r>
              <a:rPr lang="en-US" dirty="0" smtClean="0"/>
              <a:t>rief history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54232"/>
              </p:ext>
            </p:extLst>
          </p:nvPr>
        </p:nvGraphicFramePr>
        <p:xfrm>
          <a:off x="457200" y="1338804"/>
          <a:ext cx="8136904" cy="4244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7344816"/>
              </a:tblGrid>
              <a:tr h="359989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2000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Federal </a:t>
                      </a:r>
                      <a:r>
                        <a:rPr lang="en-CA" sz="1400" i="1" smtClean="0">
                          <a:solidFill>
                            <a:schemeClr val="tx1"/>
                          </a:solidFill>
                        </a:rPr>
                        <a:t>S&amp;T libraries </a:t>
                      </a: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Community of Practice (</a:t>
                      </a:r>
                      <a:r>
                        <a:rPr lang="en-CA" sz="1400" i="1" dirty="0" err="1" smtClean="0">
                          <a:solidFill>
                            <a:schemeClr val="tx1"/>
                          </a:solidFill>
                        </a:rPr>
                        <a:t>CoP</a:t>
                      </a: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formed</a:t>
                      </a:r>
                    </a:p>
                  </a:txBody>
                  <a:tcPr/>
                </a:tc>
              </a:tr>
              <a:tr h="51210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Federal Science </a:t>
                      </a:r>
                      <a:r>
                        <a:rPr lang="en-CA" sz="1400" i="1" baseline="0" dirty="0" err="1" smtClean="0">
                          <a:solidFill>
                            <a:schemeClr val="tx1"/>
                          </a:solidFill>
                        </a:rPr>
                        <a:t>eLibrary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CA" sz="1400" i="1" baseline="0" dirty="0" err="1" smtClean="0">
                          <a:solidFill>
                            <a:schemeClr val="tx1"/>
                          </a:solidFill>
                        </a:rPr>
                        <a:t>FSeL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- E</a:t>
                      </a: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-journal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 licenses negotiated by NRC-CISTI for 5 departments</a:t>
                      </a:r>
                      <a:endParaRPr lang="en-CA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210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Science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 Cluster Information and Library Services (SCILS) 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CA" sz="1400" i="0" dirty="0" err="1" smtClean="0">
                          <a:solidFill>
                            <a:schemeClr val="tx1"/>
                          </a:solidFill>
                        </a:rPr>
                        <a:t>CoP</a:t>
                      </a: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 defines new ‘cluster’ for shared information and library services </a:t>
                      </a:r>
                    </a:p>
                  </a:txBody>
                  <a:tcPr/>
                </a:tc>
              </a:tr>
              <a:tr h="51210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Federal Laboratory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 Integrated Governance (FLIG) 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-  NRC and </a:t>
                      </a:r>
                      <a:r>
                        <a:rPr lang="en-CA" sz="1400" i="0" baseline="0" dirty="0" err="1" smtClean="0">
                          <a:solidFill>
                            <a:schemeClr val="tx1"/>
                          </a:solidFill>
                        </a:rPr>
                        <a:t>NRCan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 ADMs agree to sponsor SCILS</a:t>
                      </a:r>
                      <a:endParaRPr lang="en-CA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989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SCILS</a:t>
                      </a: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 design and business case developed</a:t>
                      </a:r>
                    </a:p>
                  </a:txBody>
                  <a:tcPr/>
                </a:tc>
              </a:tr>
              <a:tr h="359989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2014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Federal Science Library (FSL) 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– initiation of the NR</a:t>
                      </a: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C-led project formerly known as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 SCILS</a:t>
                      </a:r>
                      <a:endParaRPr lang="en-CA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210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ADMs signed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 Master MOU; DGs signed project implementation agreements with NRC to fund &amp; participate in FSL; procurement complete; technical build started.</a:t>
                      </a:r>
                      <a:endParaRPr lang="en-CA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2965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2016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400" i="1" dirty="0" smtClean="0">
                          <a:solidFill>
                            <a:schemeClr val="tx1"/>
                          </a:solidFill>
                        </a:rPr>
                        <a:t>Wave 1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i="1" baseline="0" dirty="0" err="1" smtClean="0">
                          <a:solidFill>
                            <a:schemeClr val="tx1"/>
                          </a:solidFill>
                        </a:rPr>
                        <a:t>onboarded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(NRC, HC, AAFC); interim operations established; </a:t>
                      </a:r>
                      <a:r>
                        <a:rPr lang="en-CA" sz="1400" i="1" baseline="0" dirty="0" smtClean="0">
                          <a:solidFill>
                            <a:schemeClr val="tx1"/>
                          </a:solidFill>
                        </a:rPr>
                        <a:t>Wave 2 </a:t>
                      </a:r>
                      <a:r>
                        <a:rPr lang="en-CA" sz="1400" i="1" baseline="0" dirty="0" err="1" smtClean="0">
                          <a:solidFill>
                            <a:schemeClr val="tx1"/>
                          </a:solidFill>
                        </a:rPr>
                        <a:t>onboarded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CA" sz="1400" i="0" baseline="0" dirty="0" err="1" smtClean="0">
                          <a:solidFill>
                            <a:schemeClr val="tx1"/>
                          </a:solidFill>
                        </a:rPr>
                        <a:t>NRCan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, PHAC, EEEC, DFO); FSL operations model finalized; staff deployed; FSL Chief hired; public site developed; transfer to operations initiated.</a:t>
                      </a:r>
                      <a:endParaRPr lang="en-CA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989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2017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400" i="0" dirty="0" smtClean="0">
                          <a:solidFill>
                            <a:schemeClr val="tx1"/>
                          </a:solidFill>
                        </a:rPr>
                        <a:t>Launch of FSL Public Site; operations</a:t>
                      </a:r>
                      <a:r>
                        <a:rPr lang="en-CA" sz="1400" i="0" baseline="0" dirty="0" smtClean="0">
                          <a:solidFill>
                            <a:schemeClr val="tx1"/>
                          </a:solidFill>
                        </a:rPr>
                        <a:t> stabilized.</a:t>
                      </a:r>
                      <a:endParaRPr lang="en-CA" sz="14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39552" y="6414374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32E87-C4E6-4002-A103-C381DA0F96CF}" type="slidenum">
              <a:rPr lang="en-US" altLang="en-US" sz="1200" b="0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5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FSL project achievements 2014-2016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800" b="1" dirty="0" smtClean="0"/>
              <a:t>2014-15: </a:t>
            </a:r>
          </a:p>
          <a:p>
            <a:r>
              <a:rPr lang="en-CA" sz="1800" dirty="0" smtClean="0"/>
              <a:t>MOU signed by all 7 FSL participants</a:t>
            </a:r>
          </a:p>
          <a:p>
            <a:r>
              <a:rPr lang="en-CA" sz="1800" dirty="0" smtClean="0"/>
              <a:t>Built core project team and multiple partner working groups</a:t>
            </a:r>
          </a:p>
          <a:p>
            <a:r>
              <a:rPr lang="en-CA" sz="1800" dirty="0" smtClean="0"/>
              <a:t>Procured cloud-based shared integrated library system (Innovative Sierra ILS) and Discovery (ProQuest) licenses</a:t>
            </a:r>
          </a:p>
          <a:p>
            <a:r>
              <a:rPr lang="en-CA" sz="1800" dirty="0" smtClean="0"/>
              <a:t>Confirmed business requirements</a:t>
            </a:r>
          </a:p>
          <a:p>
            <a:pPr marL="0" indent="0">
              <a:buNone/>
            </a:pPr>
            <a:r>
              <a:rPr lang="en-CA" sz="1800" b="1" dirty="0" smtClean="0"/>
              <a:t>2015-16: </a:t>
            </a:r>
          </a:p>
          <a:p>
            <a:r>
              <a:rPr lang="en-CA" sz="1800" dirty="0" smtClean="0"/>
              <a:t>All participants signed Implementation agreements for sharing project costs </a:t>
            </a:r>
          </a:p>
          <a:p>
            <a:r>
              <a:rPr lang="en-CA" sz="1800" dirty="0" smtClean="0"/>
              <a:t>Configured Discovery tool and activated departmental e-resource subscriptions</a:t>
            </a:r>
          </a:p>
          <a:p>
            <a:r>
              <a:rPr lang="en-CA" sz="1800" dirty="0" smtClean="0"/>
              <a:t>Built Web portal for each department</a:t>
            </a:r>
          </a:p>
          <a:p>
            <a:r>
              <a:rPr lang="en-CA" sz="1800" dirty="0" smtClean="0"/>
              <a:t>Configured a shared integrated library system</a:t>
            </a:r>
          </a:p>
          <a:p>
            <a:r>
              <a:rPr lang="en-CA" sz="1800" dirty="0" smtClean="0"/>
              <a:t>FSL operations costing </a:t>
            </a:r>
            <a:r>
              <a:rPr lang="en-CA" sz="1800" dirty="0"/>
              <a:t>model </a:t>
            </a:r>
            <a:r>
              <a:rPr lang="en-CA" sz="1800" dirty="0" smtClean="0"/>
              <a:t>and funding </a:t>
            </a:r>
            <a:r>
              <a:rPr lang="en-CA" sz="1800" dirty="0"/>
              <a:t>model </a:t>
            </a:r>
            <a:r>
              <a:rPr lang="en-CA" sz="1800" dirty="0" smtClean="0"/>
              <a:t>was approved</a:t>
            </a:r>
          </a:p>
          <a:p>
            <a:r>
              <a:rPr lang="en-CA" sz="1800" dirty="0" smtClean="0"/>
              <a:t>Participated in Open Science 2.0 discussions</a:t>
            </a:r>
          </a:p>
          <a:p>
            <a:endParaRPr lang="en-CA" sz="1800" dirty="0" smtClean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341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</a:t>
            </a:r>
            <a:r>
              <a:rPr lang="en-US" dirty="0" smtClean="0"/>
              <a:t>2016-2017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b="1" dirty="0" smtClean="0"/>
              <a:t>2016-17:</a:t>
            </a:r>
            <a:endParaRPr lang="en-CA" sz="1800" b="1" dirty="0"/>
          </a:p>
          <a:p>
            <a:r>
              <a:rPr lang="en-CA" sz="1800" dirty="0" smtClean="0"/>
              <a:t>Completed library </a:t>
            </a:r>
            <a:r>
              <a:rPr lang="en-CA" sz="1800" dirty="0"/>
              <a:t>system data migration </a:t>
            </a:r>
            <a:r>
              <a:rPr lang="en-CA" sz="1800" dirty="0" smtClean="0"/>
              <a:t>for all partners</a:t>
            </a:r>
          </a:p>
          <a:p>
            <a:r>
              <a:rPr lang="en-CA" sz="1800" dirty="0" smtClean="0"/>
              <a:t>Launched </a:t>
            </a:r>
            <a:r>
              <a:rPr lang="en-CA" sz="1800" dirty="0"/>
              <a:t>FSL </a:t>
            </a:r>
            <a:r>
              <a:rPr lang="en-CA" sz="1800" dirty="0" smtClean="0"/>
              <a:t>Web </a:t>
            </a:r>
            <a:r>
              <a:rPr lang="en-CA" sz="1800" dirty="0"/>
              <a:t>portal for </a:t>
            </a:r>
            <a:r>
              <a:rPr lang="en-CA" sz="1800" dirty="0" smtClean="0"/>
              <a:t>each of the seven partners</a:t>
            </a:r>
          </a:p>
          <a:p>
            <a:r>
              <a:rPr lang="en-CA" sz="1800" dirty="0" smtClean="0"/>
              <a:t>Number of internal clients who have access: 46,872</a:t>
            </a:r>
          </a:p>
          <a:p>
            <a:r>
              <a:rPr lang="en-CA" sz="1800" dirty="0" smtClean="0"/>
              <a:t>Developed </a:t>
            </a:r>
            <a:r>
              <a:rPr lang="en-CA" sz="1800" dirty="0"/>
              <a:t>a public Federal Science Library </a:t>
            </a:r>
            <a:r>
              <a:rPr lang="en-CA" sz="1800" dirty="0" smtClean="0"/>
              <a:t>site that launched March 6, </a:t>
            </a:r>
            <a:r>
              <a:rPr lang="en-CA" sz="1800" dirty="0"/>
              <a:t>2017</a:t>
            </a:r>
          </a:p>
          <a:p>
            <a:r>
              <a:rPr lang="en-CA" sz="1800" dirty="0" smtClean="0"/>
              <a:t>Staffed </a:t>
            </a:r>
            <a:r>
              <a:rPr lang="en-CA" sz="1800" dirty="0"/>
              <a:t>FSL Chief </a:t>
            </a:r>
            <a:r>
              <a:rPr lang="en-CA" sz="1800" dirty="0" smtClean="0"/>
              <a:t>position and established FSL operations team</a:t>
            </a:r>
            <a:endParaRPr lang="en-CA" sz="1800" dirty="0"/>
          </a:p>
          <a:p>
            <a:r>
              <a:rPr lang="en-CA" sz="1800" dirty="0" smtClean="0"/>
              <a:t>Developed Agreement for FSL Operations</a:t>
            </a:r>
          </a:p>
          <a:p>
            <a:r>
              <a:rPr lang="en-CA" sz="1800" dirty="0" smtClean="0"/>
              <a:t>FSL Project transitioned to FSL Operations in April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Collaborative Governance and Operations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CA" sz="1800" b="1" dirty="0">
                <a:solidFill>
                  <a:prstClr val="black"/>
                </a:solidFill>
              </a:rPr>
              <a:t>A</a:t>
            </a:r>
            <a:r>
              <a:rPr lang="en-CA" sz="1800" b="1" dirty="0" smtClean="0">
                <a:solidFill>
                  <a:prstClr val="black"/>
                </a:solidFill>
              </a:rPr>
              <a:t>pproach</a:t>
            </a:r>
            <a:r>
              <a:rPr lang="en-CA" sz="1800" b="1" dirty="0">
                <a:solidFill>
                  <a:prstClr val="black"/>
                </a:solidFill>
              </a:rPr>
              <a:t>:</a:t>
            </a:r>
          </a:p>
          <a:p>
            <a:pPr>
              <a:defRPr/>
            </a:pPr>
            <a:r>
              <a:rPr lang="en-CA" sz="1800" dirty="0">
                <a:solidFill>
                  <a:prstClr val="black"/>
                </a:solidFill>
              </a:rPr>
              <a:t>Bilateral agreement between NRC (as FSL host) and each participant</a:t>
            </a:r>
          </a:p>
          <a:p>
            <a:pPr>
              <a:defRPr/>
            </a:pPr>
            <a:r>
              <a:rPr lang="en-CA" sz="1800" dirty="0">
                <a:solidFill>
                  <a:prstClr val="black"/>
                </a:solidFill>
              </a:rPr>
              <a:t>FSL governance structure and FSL operations </a:t>
            </a:r>
            <a:r>
              <a:rPr lang="en-CA" sz="1800" dirty="0" smtClean="0">
                <a:solidFill>
                  <a:prstClr val="black"/>
                </a:solidFill>
              </a:rPr>
              <a:t>aligned</a:t>
            </a:r>
          </a:p>
          <a:p>
            <a:pPr lvl="1">
              <a:defRPr/>
            </a:pPr>
            <a:r>
              <a:rPr lang="en-CA" sz="1600" dirty="0" smtClean="0">
                <a:solidFill>
                  <a:prstClr val="black"/>
                </a:solidFill>
              </a:rPr>
              <a:t>DG Steering Committee</a:t>
            </a:r>
          </a:p>
          <a:p>
            <a:pPr lvl="1">
              <a:defRPr/>
            </a:pPr>
            <a:r>
              <a:rPr lang="en-CA" sz="1600" dirty="0" smtClean="0">
                <a:solidFill>
                  <a:prstClr val="black"/>
                </a:solidFill>
              </a:rPr>
              <a:t>Director-level Management Oversight Committee</a:t>
            </a:r>
          </a:p>
          <a:p>
            <a:pPr>
              <a:defRPr/>
            </a:pPr>
            <a:r>
              <a:rPr lang="en-CA" sz="1800" dirty="0" smtClean="0">
                <a:solidFill>
                  <a:prstClr val="black"/>
                </a:solidFill>
              </a:rPr>
              <a:t>Process </a:t>
            </a:r>
            <a:r>
              <a:rPr lang="en-CA" sz="1800" dirty="0">
                <a:solidFill>
                  <a:prstClr val="black"/>
                </a:solidFill>
              </a:rPr>
              <a:t>established for annual financial planning, approvals, and revisions</a:t>
            </a:r>
          </a:p>
          <a:p>
            <a:pPr>
              <a:buNone/>
              <a:defRPr/>
            </a:pPr>
            <a:r>
              <a:rPr lang="en-CA" sz="1800" b="1" dirty="0">
                <a:solidFill>
                  <a:prstClr val="black"/>
                </a:solidFill>
              </a:rPr>
              <a:t>Funding model: </a:t>
            </a:r>
          </a:p>
          <a:p>
            <a:pPr>
              <a:buFont typeface="Arial" charset="0"/>
              <a:buChar char="•"/>
              <a:defRPr/>
            </a:pPr>
            <a:r>
              <a:rPr lang="en-CA" sz="1800" dirty="0">
                <a:solidFill>
                  <a:prstClr val="black"/>
                </a:solidFill>
              </a:rPr>
              <a:t>Implementation costs supported by individual partner </a:t>
            </a:r>
            <a:r>
              <a:rPr lang="en-CA" sz="1800" dirty="0" smtClean="0">
                <a:solidFill>
                  <a:prstClr val="black"/>
                </a:solidFill>
              </a:rPr>
              <a:t>departments (expenditures and in-kind)</a:t>
            </a:r>
          </a:p>
          <a:p>
            <a:pPr>
              <a:buFont typeface="Arial" charset="0"/>
              <a:buChar char="•"/>
              <a:defRPr/>
            </a:pPr>
            <a:r>
              <a:rPr lang="en-CA" sz="1800" dirty="0" smtClean="0">
                <a:solidFill>
                  <a:prstClr val="black"/>
                </a:solidFill>
              </a:rPr>
              <a:t>operations </a:t>
            </a:r>
            <a:r>
              <a:rPr lang="en-CA" sz="1800" dirty="0">
                <a:solidFill>
                  <a:prstClr val="black"/>
                </a:solidFill>
              </a:rPr>
              <a:t>costs shared by all</a:t>
            </a:r>
          </a:p>
          <a:p>
            <a:pPr>
              <a:buNone/>
              <a:defRPr/>
            </a:pPr>
            <a:r>
              <a:rPr lang="en-CA" sz="1800" b="1" dirty="0">
                <a:solidFill>
                  <a:prstClr val="black"/>
                </a:solidFill>
              </a:rPr>
              <a:t>Performance indicators:</a:t>
            </a:r>
          </a:p>
          <a:p>
            <a:pPr>
              <a:defRPr/>
            </a:pPr>
            <a:r>
              <a:rPr lang="en-CA" sz="1800" dirty="0">
                <a:solidFill>
                  <a:prstClr val="black"/>
                </a:solidFill>
              </a:rPr>
              <a:t>Standards established for FSL service desk</a:t>
            </a:r>
          </a:p>
          <a:p>
            <a:pPr>
              <a:defRPr/>
            </a:pPr>
            <a:r>
              <a:rPr lang="en-CA" sz="1800" dirty="0">
                <a:solidFill>
                  <a:prstClr val="black"/>
                </a:solidFill>
              </a:rPr>
              <a:t>Monthly performance </a:t>
            </a:r>
            <a:r>
              <a:rPr lang="en-CA" sz="1800" dirty="0" smtClean="0">
                <a:solidFill>
                  <a:prstClr val="black"/>
                </a:solidFill>
              </a:rPr>
              <a:t>reporting</a:t>
            </a:r>
            <a:endParaRPr lang="en-CA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1207</Words>
  <Application>Microsoft Office PowerPoint</Application>
  <PresentationFormat>On-screen Show (4:3)</PresentationFormat>
  <Paragraphs>216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굴림</vt:lpstr>
      <vt:lpstr>Arial</vt:lpstr>
      <vt:lpstr>Calibri</vt:lpstr>
      <vt:lpstr>Georgia</vt:lpstr>
      <vt:lpstr>Microsoft New Tai Lue</vt:lpstr>
      <vt:lpstr>Times New Roman</vt:lpstr>
      <vt:lpstr>Wingdings</vt:lpstr>
      <vt:lpstr>1_Office Theme</vt:lpstr>
      <vt:lpstr>2_Office Theme</vt:lpstr>
      <vt:lpstr>             Federal Science Library presentation to 2017 Ontario Association of Library Technicians (OALT) Conference</vt:lpstr>
      <vt:lpstr>Agenda</vt:lpstr>
      <vt:lpstr>Federal Science Library Vision</vt:lpstr>
      <vt:lpstr>Federal Science Library Initiative</vt:lpstr>
      <vt:lpstr>FSL Partnership</vt:lpstr>
      <vt:lpstr>FSL: Brief history</vt:lpstr>
      <vt:lpstr>FSL project achievements 2014-2016</vt:lpstr>
      <vt:lpstr>Achievements 2016-2017</vt:lpstr>
      <vt:lpstr>Collaborative Governance and Operations</vt:lpstr>
      <vt:lpstr>FSL Operations Structure</vt:lpstr>
      <vt:lpstr>FSL Operations Organization Design</vt:lpstr>
      <vt:lpstr>FSL Applications and Systems</vt:lpstr>
      <vt:lpstr>PowerPoint Presentation</vt:lpstr>
      <vt:lpstr>PowerPoint Presentation</vt:lpstr>
      <vt:lpstr>Appendix: FSL Public Site Demo</vt:lpstr>
      <vt:lpstr>Home page navigation</vt:lpstr>
      <vt:lpstr>Summon search results page</vt:lpstr>
      <vt:lpstr>FSL usage – Sample Google Analytics Report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FSL presentation to 2017 Ontario Association of Library Technicians Conference</dc:title>
  <dc:creator>McAvoy, Lynne</dc:creator>
  <cp:keywords>presentation;OALT;Federal Science Library;FSL;library technician;conference</cp:keywords>
  <cp:lastModifiedBy>Temporary Account 00211</cp:lastModifiedBy>
  <cp:revision>10</cp:revision>
  <dcterms:created xsi:type="dcterms:W3CDTF">2017-05-10T13:20:06Z</dcterms:created>
  <dcterms:modified xsi:type="dcterms:W3CDTF">2017-05-11T12:02:33Z</dcterms:modified>
</cp:coreProperties>
</file>